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sldIdLst>
    <p:sldId id="256" r:id="rId2"/>
    <p:sldId id="258" r:id="rId3"/>
    <p:sldId id="260" r:id="rId4"/>
    <p:sldId id="261" r:id="rId5"/>
    <p:sldId id="304" r:id="rId6"/>
    <p:sldId id="305" r:id="rId7"/>
    <p:sldId id="306" r:id="rId8"/>
    <p:sldId id="307" r:id="rId9"/>
    <p:sldId id="264" r:id="rId10"/>
    <p:sldId id="308" r:id="rId11"/>
    <p:sldId id="311" r:id="rId12"/>
    <p:sldId id="313" r:id="rId13"/>
    <p:sldId id="314" r:id="rId14"/>
    <p:sldId id="315" r:id="rId15"/>
    <p:sldId id="316" r:id="rId16"/>
    <p:sldId id="320" r:id="rId17"/>
    <p:sldId id="317" r:id="rId18"/>
    <p:sldId id="318" r:id="rId19"/>
    <p:sldId id="321" r:id="rId20"/>
    <p:sldId id="310" r:id="rId21"/>
    <p:sldId id="322" r:id="rId22"/>
    <p:sldId id="323" r:id="rId23"/>
    <p:sldId id="324" r:id="rId24"/>
    <p:sldId id="325" r:id="rId25"/>
    <p:sldId id="326" r:id="rId26"/>
    <p:sldId id="327" r:id="rId27"/>
    <p:sldId id="328" r:id="rId28"/>
    <p:sldId id="329" r:id="rId29"/>
    <p:sldId id="330" r:id="rId30"/>
    <p:sldId id="331" r:id="rId31"/>
    <p:sldId id="309" r:id="rId32"/>
    <p:sldId id="332" r:id="rId33"/>
    <p:sldId id="334" r:id="rId34"/>
    <p:sldId id="333" r:id="rId35"/>
    <p:sldId id="335" r:id="rId36"/>
    <p:sldId id="337" r:id="rId37"/>
  </p:sldIdLst>
  <p:sldSz cx="9144000" cy="5143500" type="screen16x9"/>
  <p:notesSz cx="6858000" cy="9144000"/>
  <p:embeddedFontLst>
    <p:embeddedFont>
      <p:font typeface="Anaheim" panose="020B0604020202020204" charset="0"/>
      <p:regular r:id="rId39"/>
      <p:bold r:id="rId40"/>
    </p:embeddedFont>
    <p:embeddedFont>
      <p:font typeface="Open Sans" panose="020B0606030504020204" pitchFamily="34" charset="0"/>
      <p:regular r:id="rId41"/>
      <p:bold r:id="rId42"/>
      <p:italic r:id="rId43"/>
      <p:boldItalic r:id="rId44"/>
    </p:embeddedFont>
    <p:embeddedFont>
      <p:font typeface="Raleway" pitchFamily="2" charset="0"/>
      <p:regular r:id="rId45"/>
      <p:bold r:id="rId46"/>
      <p:italic r:id="rId47"/>
      <p:boldItalic r:id="rId48"/>
    </p:embeddedFont>
    <p:embeddedFont>
      <p:font typeface="Raleway Black" pitchFamily="2" charset="0"/>
      <p:bold r:id="rId49"/>
      <p:boldItalic r:id="rId50"/>
    </p:embeddedFont>
    <p:embeddedFont>
      <p:font typeface="Roboto" panose="02000000000000000000" pitchFamily="2"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4FA"/>
    <a:srgbClr val="000000"/>
    <a:srgbClr val="156082"/>
    <a:srgbClr val="E97132"/>
    <a:srgbClr val="3C7277"/>
    <a:srgbClr val="538084"/>
    <a:srgbClr val="338D95"/>
    <a:srgbClr val="041834"/>
    <a:srgbClr val="3F4446"/>
    <a:srgbClr val="7A83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0B93C4-1ECF-4DA8-B1FE-841E71E5BF54}">
  <a:tblStyle styleId="{110B93C4-1ECF-4DA8-B1FE-841E71E5BF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6FD458-026F-43C2-88F5-2E96083DBAC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C214E1-0CCE-44EF-AFDB-E2D0138B2D72}"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96247" autoAdjust="0"/>
  </p:normalViewPr>
  <p:slideViewPr>
    <p:cSldViewPr snapToGrid="0">
      <p:cViewPr varScale="1">
        <p:scale>
          <a:sx n="137" d="100"/>
          <a:sy n="137" d="100"/>
        </p:scale>
        <p:origin x="118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dhvi\Desktop\Science_Fair_2025\model_sco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hvi\Desktop\Science_Fair_2025\Spiderchar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dirty="0" err="1">
                <a:solidFill>
                  <a:srgbClr val="000000"/>
                </a:solidFill>
              </a:rPr>
              <a:t>Comparision</a:t>
            </a:r>
            <a:r>
              <a:rPr lang="en-CA" dirty="0">
                <a:solidFill>
                  <a:srgbClr val="000000"/>
                </a:solidFill>
              </a:rPr>
              <a:t> of top 3 performing regression based models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Sheet1!$A$9</c:f>
              <c:strCache>
                <c:ptCount val="1"/>
                <c:pt idx="0">
                  <c:v>Linear Regression</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Sheet1!$B$8:$D$8</c:f>
              <c:strCache>
                <c:ptCount val="3"/>
                <c:pt idx="0">
                  <c:v>Mean Squared Error</c:v>
                </c:pt>
                <c:pt idx="1">
                  <c:v>Mean Absolute Error</c:v>
                </c:pt>
                <c:pt idx="2">
                  <c:v>R^2</c:v>
                </c:pt>
              </c:strCache>
            </c:strRef>
          </c:cat>
          <c:val>
            <c:numRef>
              <c:f>Sheet1!$B$9:$D$9</c:f>
              <c:numCache>
                <c:formatCode>General</c:formatCode>
                <c:ptCount val="3"/>
                <c:pt idx="0">
                  <c:v>1.71</c:v>
                </c:pt>
                <c:pt idx="1">
                  <c:v>1.02</c:v>
                </c:pt>
                <c:pt idx="2">
                  <c:v>0.44</c:v>
                </c:pt>
              </c:numCache>
            </c:numRef>
          </c:val>
          <c:extLst>
            <c:ext xmlns:c16="http://schemas.microsoft.com/office/drawing/2014/chart" uri="{C3380CC4-5D6E-409C-BE32-E72D297353CC}">
              <c16:uniqueId val="{00000000-FE45-41E0-AA92-FF6935D6AC95}"/>
            </c:ext>
          </c:extLst>
        </c:ser>
        <c:ser>
          <c:idx val="1"/>
          <c:order val="1"/>
          <c:tx>
            <c:strRef>
              <c:f>Sheet1!$A$10</c:f>
              <c:strCache>
                <c:ptCount val="1"/>
                <c:pt idx="0">
                  <c:v>Bayesian Ridge Regressor</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Sheet1!$B$8:$D$8</c:f>
              <c:strCache>
                <c:ptCount val="3"/>
                <c:pt idx="0">
                  <c:v>Mean Squared Error</c:v>
                </c:pt>
                <c:pt idx="1">
                  <c:v>Mean Absolute Error</c:v>
                </c:pt>
                <c:pt idx="2">
                  <c:v>R^2</c:v>
                </c:pt>
              </c:strCache>
            </c:strRef>
          </c:cat>
          <c:val>
            <c:numRef>
              <c:f>Sheet1!$B$10:$D$10</c:f>
              <c:numCache>
                <c:formatCode>General</c:formatCode>
                <c:ptCount val="3"/>
                <c:pt idx="0">
                  <c:v>1.57</c:v>
                </c:pt>
                <c:pt idx="1">
                  <c:v>0.98</c:v>
                </c:pt>
                <c:pt idx="2">
                  <c:v>0.49</c:v>
                </c:pt>
              </c:numCache>
            </c:numRef>
          </c:val>
          <c:extLst>
            <c:ext xmlns:c16="http://schemas.microsoft.com/office/drawing/2014/chart" uri="{C3380CC4-5D6E-409C-BE32-E72D297353CC}">
              <c16:uniqueId val="{00000001-FE45-41E0-AA92-FF6935D6AC95}"/>
            </c:ext>
          </c:extLst>
        </c:ser>
        <c:ser>
          <c:idx val="2"/>
          <c:order val="2"/>
          <c:tx>
            <c:strRef>
              <c:f>Sheet1!$A$11</c:f>
              <c:strCache>
                <c:ptCount val="1"/>
                <c:pt idx="0">
                  <c:v>Random Forest Regressor</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Sheet1!$B$8:$D$8</c:f>
              <c:strCache>
                <c:ptCount val="3"/>
                <c:pt idx="0">
                  <c:v>Mean Squared Error</c:v>
                </c:pt>
                <c:pt idx="1">
                  <c:v>Mean Absolute Error</c:v>
                </c:pt>
                <c:pt idx="2">
                  <c:v>R^2</c:v>
                </c:pt>
              </c:strCache>
            </c:strRef>
          </c:cat>
          <c:val>
            <c:numRef>
              <c:f>Sheet1!$B$11:$D$11</c:f>
              <c:numCache>
                <c:formatCode>General</c:formatCode>
                <c:ptCount val="3"/>
                <c:pt idx="0">
                  <c:v>1.37</c:v>
                </c:pt>
                <c:pt idx="1">
                  <c:v>0.9</c:v>
                </c:pt>
                <c:pt idx="2">
                  <c:v>0.54</c:v>
                </c:pt>
              </c:numCache>
            </c:numRef>
          </c:val>
          <c:extLst>
            <c:ext xmlns:c16="http://schemas.microsoft.com/office/drawing/2014/chart" uri="{C3380CC4-5D6E-409C-BE32-E72D297353CC}">
              <c16:uniqueId val="{00000002-FE45-41E0-AA92-FF6935D6AC95}"/>
            </c:ext>
          </c:extLst>
        </c:ser>
        <c:dLbls>
          <c:dLblPos val="outEnd"/>
          <c:showLegendKey val="0"/>
          <c:showVal val="1"/>
          <c:showCatName val="0"/>
          <c:showSerName val="0"/>
          <c:showPercent val="0"/>
          <c:showBubbleSize val="0"/>
        </c:dLbls>
        <c:gapWidth val="100"/>
        <c:overlap val="-24"/>
        <c:axId val="1283739695"/>
        <c:axId val="1283723375"/>
      </c:barChart>
      <c:catAx>
        <c:axId val="1283739695"/>
        <c:scaling>
          <c:orientation val="minMax"/>
        </c:scaling>
        <c:delete val="0"/>
        <c:axPos val="b"/>
        <c:title>
          <c:tx>
            <c:rich>
              <a:bodyPr rot="0" spcFirstLastPara="1" vertOverflow="ellipsis" vert="horz" wrap="square" anchor="ctr" anchorCtr="1"/>
              <a:lstStyle/>
              <a:p>
                <a:pPr>
                  <a:defRPr sz="1050" b="1" i="0" u="none" strike="noStrike" kern="1200" baseline="0">
                    <a:solidFill>
                      <a:srgbClr val="000000"/>
                    </a:solidFill>
                    <a:latin typeface="+mn-lt"/>
                    <a:ea typeface="+mn-ea"/>
                    <a:cs typeface="+mn-cs"/>
                  </a:defRPr>
                </a:pPr>
                <a:r>
                  <a:rPr lang="en-CA" sz="1050">
                    <a:solidFill>
                      <a:srgbClr val="000000"/>
                    </a:solidFill>
                  </a:rPr>
                  <a:t>Evaluation</a:t>
                </a:r>
                <a:r>
                  <a:rPr lang="en-CA" sz="1050" baseline="0">
                    <a:solidFill>
                      <a:srgbClr val="000000"/>
                    </a:solidFill>
                  </a:rPr>
                  <a:t> Metrics</a:t>
                </a:r>
                <a:endParaRPr lang="en-CA" sz="1050">
                  <a:solidFill>
                    <a:srgbClr val="000000"/>
                  </a:solidFill>
                </a:endParaRPr>
              </a:p>
            </c:rich>
          </c:tx>
          <c:overlay val="0"/>
          <c:spPr>
            <a:noFill/>
            <a:ln>
              <a:noFill/>
            </a:ln>
            <a:effectLst/>
          </c:spPr>
          <c:txPr>
            <a:bodyPr rot="0" spcFirstLastPara="1" vertOverflow="ellipsis" vert="horz" wrap="square" anchor="ctr" anchorCtr="1"/>
            <a:lstStyle/>
            <a:p>
              <a:pPr>
                <a:defRPr sz="1050" b="1" i="0" u="none" strike="noStrike" kern="1200" baseline="0">
                  <a:solidFill>
                    <a:srgbClr val="000000"/>
                  </a:solidFill>
                  <a:latin typeface="+mn-lt"/>
                  <a:ea typeface="+mn-ea"/>
                  <a:cs typeface="+mn-cs"/>
                </a:defRPr>
              </a:pPr>
              <a:endParaRPr lang="en-CA"/>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1283723375"/>
        <c:crosses val="autoZero"/>
        <c:auto val="1"/>
        <c:lblAlgn val="ctr"/>
        <c:lblOffset val="100"/>
        <c:noMultiLvlLbl val="0"/>
      </c:catAx>
      <c:valAx>
        <c:axId val="1283723375"/>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rgbClr val="000000"/>
                    </a:solidFill>
                    <a:latin typeface="+mn-lt"/>
                    <a:ea typeface="+mn-ea"/>
                    <a:cs typeface="+mn-cs"/>
                  </a:defRPr>
                </a:pPr>
                <a:r>
                  <a:rPr lang="en-CA" sz="1050">
                    <a:solidFill>
                      <a:srgbClr val="000000"/>
                    </a:solidFill>
                  </a:rPr>
                  <a:t>Score</a:t>
                </a:r>
              </a:p>
            </c:rich>
          </c:tx>
          <c:overlay val="0"/>
          <c:spPr>
            <a:noFill/>
            <a:ln>
              <a:noFill/>
            </a:ln>
            <a:effectLst/>
          </c:spPr>
          <c:txPr>
            <a:bodyPr rot="-5400000" spcFirstLastPara="1" vertOverflow="ellipsis" vert="horz" wrap="square" anchor="ctr" anchorCtr="1"/>
            <a:lstStyle/>
            <a:p>
              <a:pPr>
                <a:defRPr sz="1050" b="1"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1283739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b="1">
                <a:solidFill>
                  <a:schemeClr val="tx1"/>
                </a:solidFill>
              </a:rPr>
              <a:t>Comparision</a:t>
            </a:r>
            <a:r>
              <a:rPr lang="en-CA" b="1" baseline="0">
                <a:solidFill>
                  <a:schemeClr val="tx1"/>
                </a:solidFill>
              </a:rPr>
              <a:t> of ML model results for MOR </a:t>
            </a:r>
            <a:endParaRPr lang="en-CA"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A"/>
        </a:p>
      </c:txPr>
    </c:title>
    <c:autoTitleDeleted val="0"/>
    <c:plotArea>
      <c:layout/>
      <c:barChart>
        <c:barDir val="col"/>
        <c:grouping val="clustered"/>
        <c:varyColors val="0"/>
        <c:ser>
          <c:idx val="0"/>
          <c:order val="0"/>
          <c:tx>
            <c:strRef>
              <c:f>Sheet1!$A$17</c:f>
              <c:strCache>
                <c:ptCount val="1"/>
                <c:pt idx="0">
                  <c:v>Worst</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Sheet1!$B$16:$D$16</c:f>
              <c:strCache>
                <c:ptCount val="3"/>
                <c:pt idx="0">
                  <c:v>MSE</c:v>
                </c:pt>
                <c:pt idx="1">
                  <c:v>MAE</c:v>
                </c:pt>
                <c:pt idx="2">
                  <c:v>R^2</c:v>
                </c:pt>
              </c:strCache>
            </c:strRef>
          </c:cat>
          <c:val>
            <c:numRef>
              <c:f>Sheet1!$B$17:$D$17</c:f>
              <c:numCache>
                <c:formatCode>General</c:formatCode>
                <c:ptCount val="3"/>
                <c:pt idx="0">
                  <c:v>1.68</c:v>
                </c:pt>
                <c:pt idx="1">
                  <c:v>1.02</c:v>
                </c:pt>
                <c:pt idx="2">
                  <c:v>0.46</c:v>
                </c:pt>
              </c:numCache>
            </c:numRef>
          </c:val>
          <c:extLst>
            <c:ext xmlns:c16="http://schemas.microsoft.com/office/drawing/2014/chart" uri="{C3380CC4-5D6E-409C-BE32-E72D297353CC}">
              <c16:uniqueId val="{00000000-EDB4-416E-9721-658E784EF511}"/>
            </c:ext>
          </c:extLst>
        </c:ser>
        <c:ser>
          <c:idx val="1"/>
          <c:order val="1"/>
          <c:tx>
            <c:strRef>
              <c:f>Sheet1!$A$18</c:f>
              <c:strCache>
                <c:ptCount val="1"/>
                <c:pt idx="0">
                  <c:v>Best Cross Validation</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Sheet1!$B$16:$D$16</c:f>
              <c:strCache>
                <c:ptCount val="3"/>
                <c:pt idx="0">
                  <c:v>MSE</c:v>
                </c:pt>
                <c:pt idx="1">
                  <c:v>MAE</c:v>
                </c:pt>
                <c:pt idx="2">
                  <c:v>R^2</c:v>
                </c:pt>
              </c:strCache>
            </c:strRef>
          </c:cat>
          <c:val>
            <c:numRef>
              <c:f>Sheet1!$B$18:$D$18</c:f>
              <c:numCache>
                <c:formatCode>General</c:formatCode>
                <c:ptCount val="3"/>
                <c:pt idx="0">
                  <c:v>1.25</c:v>
                </c:pt>
                <c:pt idx="1">
                  <c:v>0.85</c:v>
                </c:pt>
                <c:pt idx="2">
                  <c:v>0.6</c:v>
                </c:pt>
              </c:numCache>
            </c:numRef>
          </c:val>
          <c:extLst>
            <c:ext xmlns:c16="http://schemas.microsoft.com/office/drawing/2014/chart" uri="{C3380CC4-5D6E-409C-BE32-E72D297353CC}">
              <c16:uniqueId val="{00000001-EDB4-416E-9721-658E784EF511}"/>
            </c:ext>
          </c:extLst>
        </c:ser>
        <c:ser>
          <c:idx val="2"/>
          <c:order val="2"/>
          <c:tx>
            <c:strRef>
              <c:f>Sheet1!$A$19</c:f>
              <c:strCache>
                <c:ptCount val="1"/>
                <c:pt idx="0">
                  <c:v>Best</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Sheet1!$B$16:$D$16</c:f>
              <c:strCache>
                <c:ptCount val="3"/>
                <c:pt idx="0">
                  <c:v>MSE</c:v>
                </c:pt>
                <c:pt idx="1">
                  <c:v>MAE</c:v>
                </c:pt>
                <c:pt idx="2">
                  <c:v>R^2</c:v>
                </c:pt>
              </c:strCache>
            </c:strRef>
          </c:cat>
          <c:val>
            <c:numRef>
              <c:f>Sheet1!$B$19:$D$19</c:f>
              <c:numCache>
                <c:formatCode>General</c:formatCode>
                <c:ptCount val="3"/>
                <c:pt idx="0">
                  <c:v>1.22</c:v>
                </c:pt>
                <c:pt idx="1">
                  <c:v>0.85</c:v>
                </c:pt>
                <c:pt idx="2">
                  <c:v>0.61</c:v>
                </c:pt>
              </c:numCache>
            </c:numRef>
          </c:val>
          <c:extLst>
            <c:ext xmlns:c16="http://schemas.microsoft.com/office/drawing/2014/chart" uri="{C3380CC4-5D6E-409C-BE32-E72D297353CC}">
              <c16:uniqueId val="{00000002-EDB4-416E-9721-658E784EF511}"/>
            </c:ext>
          </c:extLst>
        </c:ser>
        <c:dLbls>
          <c:dLblPos val="outEnd"/>
          <c:showLegendKey val="0"/>
          <c:showVal val="1"/>
          <c:showCatName val="0"/>
          <c:showSerName val="0"/>
          <c:showPercent val="0"/>
          <c:showBubbleSize val="0"/>
        </c:dLbls>
        <c:gapWidth val="219"/>
        <c:overlap val="-27"/>
        <c:axId val="252760303"/>
        <c:axId val="252762223"/>
      </c:barChart>
      <c:catAx>
        <c:axId val="2527603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Evaluation</a:t>
                </a:r>
                <a:r>
                  <a:rPr lang="en-CA" baseline="0"/>
                  <a:t> Metrics</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A"/>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2762223"/>
        <c:crosses val="autoZero"/>
        <c:auto val="1"/>
        <c:lblAlgn val="ctr"/>
        <c:lblOffset val="100"/>
        <c:noMultiLvlLbl val="0"/>
      </c:catAx>
      <c:valAx>
        <c:axId val="2527622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2760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20622504-9703-13C7-80B7-5B5ECA3F6B2F}"/>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E32AAAAE-7EB7-C958-5E1E-9ED0A42EB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0A139057-E943-E6A0-E24A-2FD7942FEA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310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53743AC8-9671-F88F-F7B8-1A973365EEB0}"/>
            </a:ext>
          </a:extLst>
        </p:cNvPr>
        <p:cNvGrpSpPr/>
        <p:nvPr/>
      </p:nvGrpSpPr>
      <p:grpSpPr>
        <a:xfrm>
          <a:off x="0" y="0"/>
          <a:ext cx="0" cy="0"/>
          <a:chOff x="0" y="0"/>
          <a:chExt cx="0" cy="0"/>
        </a:xfrm>
      </p:grpSpPr>
      <p:sp>
        <p:nvSpPr>
          <p:cNvPr id="868" name="Google Shape;868;g54dda1946d_6_344:notes">
            <a:extLst>
              <a:ext uri="{FF2B5EF4-FFF2-40B4-BE49-F238E27FC236}">
                <a16:creationId xmlns:a16="http://schemas.microsoft.com/office/drawing/2014/main" id="{FEC2A209-F34C-80CC-831F-E7645133D4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44:notes">
            <a:extLst>
              <a:ext uri="{FF2B5EF4-FFF2-40B4-BE49-F238E27FC236}">
                <a16:creationId xmlns:a16="http://schemas.microsoft.com/office/drawing/2014/main" id="{A4177747-6E4E-0AFB-ED45-38D3831D58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27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22BDBCE2-87E2-D509-969F-D9648230C0A6}"/>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6960CE19-8A42-C286-4A36-C1EDA98C9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032E4BA6-CCEF-B606-8BF3-517AA0B5B1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15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625E7CD-0CFC-3F81-66A2-E8C16F99101A}"/>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55F9841C-7A26-FADB-CB28-4FF800472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4CA7EFE8-B554-6C72-99E0-FA2FAD0921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6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83F176B5-156B-9945-D59B-29DF3DB38416}"/>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37557EE5-F965-4E27-901A-1C9E3D463A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C9043F23-8958-2F30-AD06-EA2DFFE549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39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270564A9-322A-BF56-6F52-92BD8B066FC9}"/>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73457755-2B33-CE92-DD9C-2E20B67E94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BE0BDD4E-7C4B-A4DC-1109-1EAAF5989A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091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5300B143-9008-444A-3461-7040ECCBB39B}"/>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F0FC1090-11DF-081E-2C2A-81C04FA819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643CCC8D-BC0E-506E-163F-1C840DA5FF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4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3198F1AB-BE6D-B33D-74CB-5FBD78D4F4FC}"/>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A03DD676-EE5D-89E5-47FA-FF78CCE2E2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AF07F02B-8A95-588A-EBA1-AA37EF7279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10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F30E6CDD-4321-FDC7-1319-3A9F229D7D63}"/>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3C68115D-9445-564A-96A0-8726EB4989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672AAEBA-6833-DB9F-984E-3B63D3A00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58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B19ACB0D-5AD6-E3F8-B4C2-EBDB8DE7764A}"/>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AD6316B5-2AA5-2155-7F46-9C96B38CE6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BC246C41-3F08-F559-8E38-5FDDEB2281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92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E9DBAE65-EAB3-9CBB-76BA-B91DAAD5A73A}"/>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B7F04DB2-3C12-C815-3CE8-D6730DBF1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7E573762-7BD9-48A9-CD07-3BCEB76E07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777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D0CDED12-FB8D-DB0C-B80A-B3F9AB8BFDEB}"/>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2EDA8134-6F9F-4A4C-011C-16853330E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E634D3E9-AF61-BE78-5C95-4A63556844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98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FDC768BA-7722-EDC8-C2F3-4688A0FFE51C}"/>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ED5951A7-2559-7D07-8D1A-CA310C75CF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ACFB60A5-0BC2-0066-DC7E-51D1D96BFD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854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AA5C77B4-5CAD-3E3F-F728-CB9DAAFCEE8F}"/>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066C1ED7-A29C-98F3-93C0-754F788B99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BA7324D2-1A26-368E-376A-A13C81176F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338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23DD1461-5428-1644-CE8E-6FC7A4BE67E1}"/>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AD71E390-E7C0-2DF3-FA76-477A1854A8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7B097FE8-B95D-5AB8-74E8-9FA8F7537F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645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5C8D1752-BEEB-4099-055C-09A68E897A61}"/>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20C87899-A94C-8BFC-46F9-8D3F9C8820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209C9938-8489-AD26-301B-C28C037D78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819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4F9AAC8-AC8C-E801-387A-E2D8ABDE0CA4}"/>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8E96D96B-7AC5-5E1B-97AF-16EED5F36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0AD0B6DF-2543-CD25-161E-1544EEC9F0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99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877F4571-409B-41D8-5CF5-89CAD6F0A968}"/>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74B23FEA-429D-432C-AB7B-5BD370A2E8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2392273F-07F2-7435-D933-2784035F4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864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E5DDD7B7-0696-E208-28D0-E64A34E1A593}"/>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A4E84E66-3CDA-9C88-D1A3-B383AC0C44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6262F521-3A82-9FF9-A8A6-D1A4B6EF6B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5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FA35C74F-2327-622E-9CA3-63C5BB44C938}"/>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03B7D5F2-90A2-3C97-2091-82D5FC6D09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1431EEBC-F3B0-BDAD-55AE-10DD0C7FA3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28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FA0CC44A-F472-0896-FD98-52C52C5A962C}"/>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1E794E92-880B-52E3-A4E5-944D1F8D13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DFEEFA73-FE84-7E2C-5B6E-A75FF768CE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78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7371A5F-8B96-349F-9538-4257007488FC}"/>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55929E41-B331-9987-955E-4BFC5778D5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103B0D60-6F14-AD98-4F02-87272C5964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955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CEC1F5AC-49C5-176E-4D07-26DAD7D3EA0A}"/>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2344C0CA-FD35-3E84-251A-6A99897990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D1044DB6-07A5-5F75-3AD1-B03D26893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040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D86EEA44-82F8-C092-B4B0-4106993CAF51}"/>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0615C2D7-06A7-E771-9C0A-0A0DD829E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3967B1E7-2807-325B-D251-A43D6451F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551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11FB3A0E-9399-3546-844B-D212FDA821B7}"/>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3CE03E74-CCFD-7004-26E6-FCE19DED33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849B2D56-C9AA-A4CE-9FCB-F55FF33E6C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942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194F2DC-6ECD-E512-7577-1E9E4E75D2EE}"/>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89836389-26FC-4007-13A9-F857A55E7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07ECD51A-93E3-2A0F-DDDA-B8762C3CEB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862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BAAF4360-5B05-3EC4-D30A-4F8ABBBA2194}"/>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1C4D23B8-1B8D-527F-8A6D-2A9994F30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D8CF1EE7-675D-0455-D86F-335A53A71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56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a:extLst>
            <a:ext uri="{FF2B5EF4-FFF2-40B4-BE49-F238E27FC236}">
              <a16:creationId xmlns:a16="http://schemas.microsoft.com/office/drawing/2014/main" id="{005A398C-6AE0-83D2-CF0F-7A762671A0D6}"/>
            </a:ext>
          </a:extLst>
        </p:cNvPr>
        <p:cNvGrpSpPr/>
        <p:nvPr/>
      </p:nvGrpSpPr>
      <p:grpSpPr>
        <a:xfrm>
          <a:off x="0" y="0"/>
          <a:ext cx="0" cy="0"/>
          <a:chOff x="0" y="0"/>
          <a:chExt cx="0" cy="0"/>
        </a:xfrm>
      </p:grpSpPr>
      <p:sp>
        <p:nvSpPr>
          <p:cNvPr id="745" name="Google Shape;745;g14072739ea5_12_0:notes">
            <a:extLst>
              <a:ext uri="{FF2B5EF4-FFF2-40B4-BE49-F238E27FC236}">
                <a16:creationId xmlns:a16="http://schemas.microsoft.com/office/drawing/2014/main" id="{9A453EE4-EA71-AABF-D5D7-81CF89F30A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a:extLst>
              <a:ext uri="{FF2B5EF4-FFF2-40B4-BE49-F238E27FC236}">
                <a16:creationId xmlns:a16="http://schemas.microsoft.com/office/drawing/2014/main" id="{02E313AE-B1FE-A40F-7E04-00A4FAAB7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04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8FE5D71-83BE-1938-8A06-D268C3A6E2D5}"/>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8C753419-216E-41DA-04B9-1205AF751B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DDBB9F80-2ECD-9A9A-78E7-887B4E5C6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10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a:extLst>
            <a:ext uri="{FF2B5EF4-FFF2-40B4-BE49-F238E27FC236}">
              <a16:creationId xmlns:a16="http://schemas.microsoft.com/office/drawing/2014/main" id="{0F3ED118-4113-C6C2-9BF1-E011889EC3FC}"/>
            </a:ext>
          </a:extLst>
        </p:cNvPr>
        <p:cNvGrpSpPr/>
        <p:nvPr/>
      </p:nvGrpSpPr>
      <p:grpSpPr>
        <a:xfrm>
          <a:off x="0" y="0"/>
          <a:ext cx="0" cy="0"/>
          <a:chOff x="0" y="0"/>
          <a:chExt cx="0" cy="0"/>
        </a:xfrm>
      </p:grpSpPr>
      <p:sp>
        <p:nvSpPr>
          <p:cNvPr id="745" name="Google Shape;745;g14072739ea5_12_0:notes">
            <a:extLst>
              <a:ext uri="{FF2B5EF4-FFF2-40B4-BE49-F238E27FC236}">
                <a16:creationId xmlns:a16="http://schemas.microsoft.com/office/drawing/2014/main" id="{FF3F0E3B-2BF7-6C4A-BBF7-2EB067E98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a:extLst>
              <a:ext uri="{FF2B5EF4-FFF2-40B4-BE49-F238E27FC236}">
                <a16:creationId xmlns:a16="http://schemas.microsoft.com/office/drawing/2014/main" id="{6AF3482A-F4BF-F8BD-8A03-AB96B6EB38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8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F10301C0-936B-755D-57AA-AC4EB078FBA7}"/>
            </a:ext>
          </a:extLst>
        </p:cNvPr>
        <p:cNvGrpSpPr/>
        <p:nvPr/>
      </p:nvGrpSpPr>
      <p:grpSpPr>
        <a:xfrm>
          <a:off x="0" y="0"/>
          <a:ext cx="0" cy="0"/>
          <a:chOff x="0" y="0"/>
          <a:chExt cx="0" cy="0"/>
        </a:xfrm>
      </p:grpSpPr>
      <p:sp>
        <p:nvSpPr>
          <p:cNvPr id="625" name="Google Shape;625;g54dda1946d_6_308:notes">
            <a:extLst>
              <a:ext uri="{FF2B5EF4-FFF2-40B4-BE49-F238E27FC236}">
                <a16:creationId xmlns:a16="http://schemas.microsoft.com/office/drawing/2014/main" id="{61F73461-E0C6-CDC2-2E23-60FB9655AB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08:notes">
            <a:extLst>
              <a:ext uri="{FF2B5EF4-FFF2-40B4-BE49-F238E27FC236}">
                <a16:creationId xmlns:a16="http://schemas.microsoft.com/office/drawing/2014/main" id="{80DD6712-FAF2-395A-ECA3-957FA40533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1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688" y="1218425"/>
            <a:ext cx="4393800" cy="2082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500" b="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4688" y="3371350"/>
            <a:ext cx="4393800" cy="5109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7106" y="227144"/>
            <a:ext cx="952222" cy="319917"/>
            <a:chOff x="1608712" y="575096"/>
            <a:chExt cx="675431" cy="226924"/>
          </a:xfrm>
        </p:grpSpPr>
        <p:sp>
          <p:nvSpPr>
            <p:cNvPr id="12" name="Google Shape;12;p2"/>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p2"/>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5;p2"/>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6;p2"/>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8;p2"/>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9;p2"/>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flipH="1">
            <a:off x="713150" y="2122700"/>
            <a:ext cx="3808200" cy="173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b="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713225" y="1257200"/>
            <a:ext cx="3808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solidFill>
                  <a:schemeClr val="accent4"/>
                </a:solidFill>
                <a:latin typeface="Raleway Black"/>
                <a:ea typeface="Raleway Black"/>
                <a:cs typeface="Raleway Black"/>
                <a:sym typeface="Raleway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3"/>
        <p:cNvGrpSpPr/>
        <p:nvPr/>
      </p:nvGrpSpPr>
      <p:grpSpPr>
        <a:xfrm>
          <a:off x="0" y="0"/>
          <a:ext cx="0" cy="0"/>
          <a:chOff x="0" y="0"/>
          <a:chExt cx="0" cy="0"/>
        </a:xfrm>
      </p:grpSpPr>
      <p:grpSp>
        <p:nvGrpSpPr>
          <p:cNvPr id="154" name="Google Shape;154;p13"/>
          <p:cNvGrpSpPr/>
          <p:nvPr/>
        </p:nvGrpSpPr>
        <p:grpSpPr>
          <a:xfrm>
            <a:off x="-721111" y="-974986"/>
            <a:ext cx="11721963" cy="7487260"/>
            <a:chOff x="-721111" y="-974986"/>
            <a:chExt cx="11721963" cy="7487260"/>
          </a:xfrm>
        </p:grpSpPr>
        <p:sp>
          <p:nvSpPr>
            <p:cNvPr id="155" name="Google Shape;155;p13"/>
            <p:cNvSpPr/>
            <p:nvPr/>
          </p:nvSpPr>
          <p:spPr>
            <a:xfrm rot="10800000">
              <a:off x="8347485" y="-974986"/>
              <a:ext cx="2653366" cy="264985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6" name="Google Shape;156;p13"/>
            <p:cNvGrpSpPr/>
            <p:nvPr/>
          </p:nvGrpSpPr>
          <p:grpSpPr>
            <a:xfrm>
              <a:off x="-721111" y="3588349"/>
              <a:ext cx="2259549" cy="2923926"/>
              <a:chOff x="-721111" y="3588349"/>
              <a:chExt cx="2259549" cy="2923926"/>
            </a:xfrm>
          </p:grpSpPr>
          <p:sp>
            <p:nvSpPr>
              <p:cNvPr id="157" name="Google Shape;157;p13"/>
              <p:cNvSpPr/>
              <p:nvPr/>
            </p:nvSpPr>
            <p:spPr>
              <a:xfrm flipH="1">
                <a:off x="-721111"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8;p13"/>
              <p:cNvGrpSpPr/>
              <p:nvPr/>
            </p:nvGrpSpPr>
            <p:grpSpPr>
              <a:xfrm rot="-5400000">
                <a:off x="-77895" y="3901001"/>
                <a:ext cx="945222" cy="319917"/>
                <a:chOff x="1608712" y="575096"/>
                <a:chExt cx="670466" cy="226924"/>
              </a:xfrm>
            </p:grpSpPr>
            <p:sp>
              <p:nvSpPr>
                <p:cNvPr id="159" name="Google Shape;159;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65;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67" name="Google Shape;167;p13"/>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3"/>
          <p:cNvSpPr txBox="1">
            <a:spLocks noGrp="1"/>
          </p:cNvSpPr>
          <p:nvPr>
            <p:ph type="title" idx="2" hasCustomPrompt="1"/>
          </p:nvPr>
        </p:nvSpPr>
        <p:spPr>
          <a:xfrm>
            <a:off x="720000"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title" idx="3" hasCustomPrompt="1"/>
          </p:nvPr>
        </p:nvSpPr>
        <p:spPr>
          <a:xfrm>
            <a:off x="4578775"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title" idx="4" hasCustomPrompt="1"/>
          </p:nvPr>
        </p:nvSpPr>
        <p:spPr>
          <a:xfrm>
            <a:off x="720000"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a:spLocks noGrp="1"/>
          </p:cNvSpPr>
          <p:nvPr>
            <p:ph type="title" idx="5" hasCustomPrompt="1"/>
          </p:nvPr>
        </p:nvSpPr>
        <p:spPr>
          <a:xfrm>
            <a:off x="4578775"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title" idx="6" hasCustomPrompt="1"/>
          </p:nvPr>
        </p:nvSpPr>
        <p:spPr>
          <a:xfrm>
            <a:off x="720000"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title" idx="7" hasCustomPrompt="1"/>
          </p:nvPr>
        </p:nvSpPr>
        <p:spPr>
          <a:xfrm>
            <a:off x="4578775"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subTitle" idx="1"/>
          </p:nvPr>
        </p:nvSpPr>
        <p:spPr>
          <a:xfrm>
            <a:off x="145470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5" name="Google Shape;175;p13"/>
          <p:cNvSpPr txBox="1">
            <a:spLocks noGrp="1"/>
          </p:cNvSpPr>
          <p:nvPr>
            <p:ph type="subTitle" idx="8"/>
          </p:nvPr>
        </p:nvSpPr>
        <p:spPr>
          <a:xfrm>
            <a:off x="1454700"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6" name="Google Shape;176;p13"/>
          <p:cNvSpPr txBox="1">
            <a:spLocks noGrp="1"/>
          </p:cNvSpPr>
          <p:nvPr>
            <p:ph type="subTitle" idx="9"/>
          </p:nvPr>
        </p:nvSpPr>
        <p:spPr>
          <a:xfrm>
            <a:off x="1454704"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7" name="Google Shape;177;p13"/>
          <p:cNvSpPr txBox="1">
            <a:spLocks noGrp="1"/>
          </p:cNvSpPr>
          <p:nvPr>
            <p:ph type="subTitle" idx="13"/>
          </p:nvPr>
        </p:nvSpPr>
        <p:spPr>
          <a:xfrm>
            <a:off x="531347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8" name="Google Shape;178;p13"/>
          <p:cNvSpPr txBox="1">
            <a:spLocks noGrp="1"/>
          </p:cNvSpPr>
          <p:nvPr>
            <p:ph type="subTitle" idx="14"/>
          </p:nvPr>
        </p:nvSpPr>
        <p:spPr>
          <a:xfrm>
            <a:off x="5313475"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79" name="Google Shape;179;p13"/>
          <p:cNvSpPr txBox="1">
            <a:spLocks noGrp="1"/>
          </p:cNvSpPr>
          <p:nvPr>
            <p:ph type="subTitle" idx="15"/>
          </p:nvPr>
        </p:nvSpPr>
        <p:spPr>
          <a:xfrm>
            <a:off x="5313475"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80" name="Google Shape;180;p13"/>
          <p:cNvGrpSpPr/>
          <p:nvPr/>
        </p:nvGrpSpPr>
        <p:grpSpPr>
          <a:xfrm rot="-5400000">
            <a:off x="-77895" y="3901001"/>
            <a:ext cx="945222" cy="319917"/>
            <a:chOff x="1608712" y="575096"/>
            <a:chExt cx="670466" cy="226924"/>
          </a:xfrm>
        </p:grpSpPr>
        <p:sp>
          <p:nvSpPr>
            <p:cNvPr id="181" name="Google Shape;181;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 name="Google Shape;189;p13"/>
          <p:cNvGrpSpPr/>
          <p:nvPr/>
        </p:nvGrpSpPr>
        <p:grpSpPr>
          <a:xfrm>
            <a:off x="7575228" y="179552"/>
            <a:ext cx="1140297" cy="999196"/>
            <a:chOff x="7575228" y="179552"/>
            <a:chExt cx="1140297" cy="999196"/>
          </a:xfrm>
        </p:grpSpPr>
        <p:grpSp>
          <p:nvGrpSpPr>
            <p:cNvPr id="190" name="Google Shape;190;p13"/>
            <p:cNvGrpSpPr/>
            <p:nvPr/>
          </p:nvGrpSpPr>
          <p:grpSpPr>
            <a:xfrm>
              <a:off x="8116148" y="275809"/>
              <a:ext cx="599377" cy="902940"/>
              <a:chOff x="7959998" y="275809"/>
              <a:chExt cx="599377" cy="902940"/>
            </a:xfrm>
          </p:grpSpPr>
          <p:sp>
            <p:nvSpPr>
              <p:cNvPr id="191" name="Google Shape;191;p13"/>
              <p:cNvSpPr/>
              <p:nvPr/>
            </p:nvSpPr>
            <p:spPr>
              <a:xfrm rot="10800000">
                <a:off x="8325211" y="944585"/>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92;p13"/>
              <p:cNvSpPr/>
              <p:nvPr/>
            </p:nvSpPr>
            <p:spPr>
              <a:xfrm rot="10800000">
                <a:off x="7959998" y="275809"/>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3" name="Google Shape;193;p13"/>
            <p:cNvSpPr/>
            <p:nvPr/>
          </p:nvSpPr>
          <p:spPr>
            <a:xfrm rot="10800000">
              <a:off x="7575228" y="179552"/>
              <a:ext cx="156974" cy="156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720000" y="445025"/>
            <a:ext cx="7704000" cy="70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19"/>
          <p:cNvSpPr txBox="1">
            <a:spLocks noGrp="1"/>
          </p:cNvSpPr>
          <p:nvPr>
            <p:ph type="subTitle" idx="1"/>
          </p:nvPr>
        </p:nvSpPr>
        <p:spPr>
          <a:xfrm>
            <a:off x="486813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19"/>
          <p:cNvSpPr txBox="1">
            <a:spLocks noGrp="1"/>
          </p:cNvSpPr>
          <p:nvPr>
            <p:ph type="subTitle" idx="2"/>
          </p:nvPr>
        </p:nvSpPr>
        <p:spPr>
          <a:xfrm>
            <a:off x="72000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9" name="Google Shape;279;p19"/>
          <p:cNvGrpSpPr/>
          <p:nvPr/>
        </p:nvGrpSpPr>
        <p:grpSpPr>
          <a:xfrm>
            <a:off x="7712724" y="3789478"/>
            <a:ext cx="1310241" cy="1301541"/>
            <a:chOff x="7712724" y="3789478"/>
            <a:chExt cx="1310241" cy="1301541"/>
          </a:xfrm>
        </p:grpSpPr>
        <p:sp>
          <p:nvSpPr>
            <p:cNvPr id="280" name="Google Shape;280;p19"/>
            <p:cNvSpPr/>
            <p:nvPr/>
          </p:nvSpPr>
          <p:spPr>
            <a:xfrm>
              <a:off x="8845882" y="3789478"/>
              <a:ext cx="177082" cy="177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9"/>
            <p:cNvSpPr/>
            <p:nvPr/>
          </p:nvSpPr>
          <p:spPr>
            <a:xfrm>
              <a:off x="8272916" y="4771233"/>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2" name="Google Shape;282;p19"/>
            <p:cNvSpPr/>
            <p:nvPr/>
          </p:nvSpPr>
          <p:spPr>
            <a:xfrm>
              <a:off x="7712724" y="4534273"/>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3" name="Google Shape;283;p19"/>
            <p:cNvSpPr/>
            <p:nvPr/>
          </p:nvSpPr>
          <p:spPr>
            <a:xfrm>
              <a:off x="8457627" y="4300100"/>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9"/>
            <p:cNvSpPr/>
            <p:nvPr/>
          </p:nvSpPr>
          <p:spPr>
            <a:xfrm>
              <a:off x="8864699" y="4701298"/>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85"/>
        <p:cNvGrpSpPr/>
        <p:nvPr/>
      </p:nvGrpSpPr>
      <p:grpSpPr>
        <a:xfrm>
          <a:off x="0" y="0"/>
          <a:ext cx="0" cy="0"/>
          <a:chOff x="0" y="0"/>
          <a:chExt cx="0" cy="0"/>
        </a:xfrm>
      </p:grpSpPr>
      <p:grpSp>
        <p:nvGrpSpPr>
          <p:cNvPr id="286" name="Google Shape;286;p20"/>
          <p:cNvGrpSpPr/>
          <p:nvPr/>
        </p:nvGrpSpPr>
        <p:grpSpPr>
          <a:xfrm>
            <a:off x="-2671597" y="-1489200"/>
            <a:ext cx="12010366" cy="10908626"/>
            <a:chOff x="34428" y="-1489200"/>
            <a:chExt cx="12010366" cy="10908626"/>
          </a:xfrm>
        </p:grpSpPr>
        <p:sp>
          <p:nvSpPr>
            <p:cNvPr id="287" name="Google Shape;287;p20"/>
            <p:cNvSpPr/>
            <p:nvPr/>
          </p:nvSpPr>
          <p:spPr>
            <a:xfrm>
              <a:off x="10013200" y="-14892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8" name="Google Shape;288;p20"/>
            <p:cNvSpPr/>
            <p:nvPr/>
          </p:nvSpPr>
          <p:spPr>
            <a:xfrm rot="10800000">
              <a:off x="34428" y="4161998"/>
              <a:ext cx="5265061" cy="525742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9" name="Google Shape;289;p20"/>
            <p:cNvGrpSpPr/>
            <p:nvPr/>
          </p:nvGrpSpPr>
          <p:grpSpPr>
            <a:xfrm>
              <a:off x="10985386" y="154126"/>
              <a:ext cx="727117" cy="770735"/>
              <a:chOff x="11597168" y="-2013303"/>
              <a:chExt cx="584358" cy="619462"/>
            </a:xfrm>
          </p:grpSpPr>
          <p:sp>
            <p:nvSpPr>
              <p:cNvPr id="290" name="Google Shape;290;p20"/>
              <p:cNvSpPr/>
              <p:nvPr/>
            </p:nvSpPr>
            <p:spPr>
              <a:xfrm>
                <a:off x="11597168" y="-2013303"/>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1" name="Google Shape;291;p20"/>
              <p:cNvSpPr/>
              <p:nvPr/>
            </p:nvSpPr>
            <p:spPr>
              <a:xfrm>
                <a:off x="11597168" y="-1826294"/>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2" name="Google Shape;292;p20"/>
              <p:cNvSpPr/>
              <p:nvPr/>
            </p:nvSpPr>
            <p:spPr>
              <a:xfrm>
                <a:off x="11772475" y="-2013303"/>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3" name="Google Shape;293;p20"/>
              <p:cNvSpPr/>
              <p:nvPr/>
            </p:nvSpPr>
            <p:spPr>
              <a:xfrm>
                <a:off x="11772475" y="-1826294"/>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4" name="Google Shape;294;p20"/>
              <p:cNvSpPr/>
              <p:nvPr/>
            </p:nvSpPr>
            <p:spPr>
              <a:xfrm>
                <a:off x="11936114" y="-2013303"/>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20"/>
              <p:cNvSpPr/>
              <p:nvPr/>
            </p:nvSpPr>
            <p:spPr>
              <a:xfrm>
                <a:off x="11936114" y="-1826294"/>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6" name="Google Shape;296;p20"/>
              <p:cNvSpPr/>
              <p:nvPr/>
            </p:nvSpPr>
            <p:spPr>
              <a:xfrm>
                <a:off x="12111422" y="-2013303"/>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7" name="Google Shape;297;p20"/>
              <p:cNvSpPr/>
              <p:nvPr/>
            </p:nvSpPr>
            <p:spPr>
              <a:xfrm>
                <a:off x="12111422" y="-1826294"/>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8" name="Google Shape;298;p20"/>
              <p:cNvSpPr/>
              <p:nvPr/>
            </p:nvSpPr>
            <p:spPr>
              <a:xfrm>
                <a:off x="11597168" y="-1650976"/>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9" name="Google Shape;299;p20"/>
              <p:cNvSpPr/>
              <p:nvPr/>
            </p:nvSpPr>
            <p:spPr>
              <a:xfrm>
                <a:off x="11597168" y="-1463967"/>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0" name="Google Shape;300;p20"/>
              <p:cNvSpPr/>
              <p:nvPr/>
            </p:nvSpPr>
            <p:spPr>
              <a:xfrm>
                <a:off x="11772475" y="-1650976"/>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1" name="Google Shape;301;p20"/>
              <p:cNvSpPr/>
              <p:nvPr/>
            </p:nvSpPr>
            <p:spPr>
              <a:xfrm>
                <a:off x="11772475" y="-1463967"/>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2" name="Google Shape;302;p20"/>
              <p:cNvSpPr/>
              <p:nvPr/>
            </p:nvSpPr>
            <p:spPr>
              <a:xfrm>
                <a:off x="11936114" y="-1650976"/>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3" name="Google Shape;303;p20"/>
              <p:cNvSpPr/>
              <p:nvPr/>
            </p:nvSpPr>
            <p:spPr>
              <a:xfrm>
                <a:off x="11936114" y="-1463967"/>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4" name="Google Shape;304;p20"/>
              <p:cNvSpPr/>
              <p:nvPr/>
            </p:nvSpPr>
            <p:spPr>
              <a:xfrm>
                <a:off x="12111422" y="-1650976"/>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5" name="Google Shape;305;p20"/>
              <p:cNvSpPr/>
              <p:nvPr/>
            </p:nvSpPr>
            <p:spPr>
              <a:xfrm>
                <a:off x="12111422" y="-1463967"/>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306" name="Google Shape;3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20"/>
          <p:cNvSpPr txBox="1">
            <a:spLocks noGrp="1"/>
          </p:cNvSpPr>
          <p:nvPr>
            <p:ph type="subTitle" idx="1"/>
          </p:nvPr>
        </p:nvSpPr>
        <p:spPr>
          <a:xfrm>
            <a:off x="720000" y="2424525"/>
            <a:ext cx="24438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8" name="Google Shape;308;p20"/>
          <p:cNvSpPr txBox="1">
            <a:spLocks noGrp="1"/>
          </p:cNvSpPr>
          <p:nvPr>
            <p:ph type="subTitle" idx="2"/>
          </p:nvPr>
        </p:nvSpPr>
        <p:spPr>
          <a:xfrm>
            <a:off x="3388050" y="2424525"/>
            <a:ext cx="23679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3"/>
          </p:nvPr>
        </p:nvSpPr>
        <p:spPr>
          <a:xfrm>
            <a:off x="6056100" y="2424525"/>
            <a:ext cx="2367900" cy="13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4"/>
          </p:nvPr>
        </p:nvSpPr>
        <p:spPr>
          <a:xfrm>
            <a:off x="720000" y="1905100"/>
            <a:ext cx="24438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1" name="Google Shape;311;p20"/>
          <p:cNvSpPr txBox="1">
            <a:spLocks noGrp="1"/>
          </p:cNvSpPr>
          <p:nvPr>
            <p:ph type="subTitle" idx="5"/>
          </p:nvPr>
        </p:nvSpPr>
        <p:spPr>
          <a:xfrm>
            <a:off x="3388050" y="1905000"/>
            <a:ext cx="23679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2" name="Google Shape;312;p20"/>
          <p:cNvSpPr txBox="1">
            <a:spLocks noGrp="1"/>
          </p:cNvSpPr>
          <p:nvPr>
            <p:ph type="subTitle" idx="6"/>
          </p:nvPr>
        </p:nvSpPr>
        <p:spPr>
          <a:xfrm>
            <a:off x="6056100" y="1905000"/>
            <a:ext cx="2367900" cy="46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13" name="Google Shape;313;p20"/>
          <p:cNvGrpSpPr/>
          <p:nvPr/>
        </p:nvGrpSpPr>
        <p:grpSpPr>
          <a:xfrm>
            <a:off x="62872" y="64352"/>
            <a:ext cx="6580168" cy="4734562"/>
            <a:chOff x="62872" y="64352"/>
            <a:chExt cx="6580168" cy="4734562"/>
          </a:xfrm>
        </p:grpSpPr>
        <p:grpSp>
          <p:nvGrpSpPr>
            <p:cNvPr id="314" name="Google Shape;314;p20"/>
            <p:cNvGrpSpPr/>
            <p:nvPr/>
          </p:nvGrpSpPr>
          <p:grpSpPr>
            <a:xfrm>
              <a:off x="62872" y="64352"/>
              <a:ext cx="596373" cy="1263643"/>
              <a:chOff x="62872" y="64352"/>
              <a:chExt cx="596373" cy="1263643"/>
            </a:xfrm>
          </p:grpSpPr>
          <p:sp>
            <p:nvSpPr>
              <p:cNvPr id="315" name="Google Shape;315;p20"/>
              <p:cNvSpPr/>
              <p:nvPr/>
            </p:nvSpPr>
            <p:spPr>
              <a:xfrm>
                <a:off x="62872" y="424887"/>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20"/>
              <p:cNvSpPr/>
              <p:nvPr/>
            </p:nvSpPr>
            <p:spPr>
              <a:xfrm>
                <a:off x="413949" y="1082805"/>
                <a:ext cx="245191" cy="24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20"/>
              <p:cNvSpPr/>
              <p:nvPr/>
            </p:nvSpPr>
            <p:spPr>
              <a:xfrm>
                <a:off x="514596" y="64352"/>
                <a:ext cx="144650" cy="14465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18" name="Google Shape;318;p20"/>
            <p:cNvSpPr/>
            <p:nvPr/>
          </p:nvSpPr>
          <p:spPr>
            <a:xfrm>
              <a:off x="6253200" y="4409074"/>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9" name="Google Shape;319;p20"/>
            <p:cNvSpPr/>
            <p:nvPr/>
          </p:nvSpPr>
          <p:spPr>
            <a:xfrm>
              <a:off x="1904023" y="450897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35"/>
        <p:cNvGrpSpPr/>
        <p:nvPr/>
      </p:nvGrpSpPr>
      <p:grpSpPr>
        <a:xfrm>
          <a:off x="0" y="0"/>
          <a:ext cx="0" cy="0"/>
          <a:chOff x="0" y="0"/>
          <a:chExt cx="0" cy="0"/>
        </a:xfrm>
      </p:grpSpPr>
      <p:grpSp>
        <p:nvGrpSpPr>
          <p:cNvPr id="436" name="Google Shape;436;p25"/>
          <p:cNvGrpSpPr/>
          <p:nvPr/>
        </p:nvGrpSpPr>
        <p:grpSpPr>
          <a:xfrm>
            <a:off x="-851750" y="-2017850"/>
            <a:ext cx="10709381" cy="10265848"/>
            <a:chOff x="-851750" y="-2017850"/>
            <a:chExt cx="10709381" cy="10265848"/>
          </a:xfrm>
        </p:grpSpPr>
        <p:sp>
          <p:nvSpPr>
            <p:cNvPr id="437" name="Google Shape;437;p25"/>
            <p:cNvSpPr/>
            <p:nvPr/>
          </p:nvSpPr>
          <p:spPr>
            <a:xfrm>
              <a:off x="-851750" y="4698074"/>
              <a:ext cx="3555082" cy="354992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8" name="Google Shape;438;p25"/>
            <p:cNvSpPr/>
            <p:nvPr/>
          </p:nvSpPr>
          <p:spPr>
            <a:xfrm>
              <a:off x="7311950" y="-2017850"/>
              <a:ext cx="2545680" cy="254196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39" name="Google Shape;439;p25"/>
          <p:cNvGrpSpPr/>
          <p:nvPr/>
        </p:nvGrpSpPr>
        <p:grpSpPr>
          <a:xfrm>
            <a:off x="75773" y="802442"/>
            <a:ext cx="8970587" cy="4295008"/>
            <a:chOff x="75773" y="802442"/>
            <a:chExt cx="8970587" cy="4295008"/>
          </a:xfrm>
        </p:grpSpPr>
        <p:sp>
          <p:nvSpPr>
            <p:cNvPr id="440" name="Google Shape;440;p25"/>
            <p:cNvSpPr/>
            <p:nvPr/>
          </p:nvSpPr>
          <p:spPr>
            <a:xfrm rot="10800000" flipH="1">
              <a:off x="398275" y="4717340"/>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25"/>
            <p:cNvSpPr/>
            <p:nvPr/>
          </p:nvSpPr>
          <p:spPr>
            <a:xfrm rot="10800000" flipH="1">
              <a:off x="1007975" y="4570623"/>
              <a:ext cx="229623" cy="22962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25"/>
            <p:cNvSpPr/>
            <p:nvPr/>
          </p:nvSpPr>
          <p:spPr>
            <a:xfrm rot="10800000" flipH="1">
              <a:off x="75773" y="4611605"/>
              <a:ext cx="147893" cy="147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25"/>
            <p:cNvSpPr/>
            <p:nvPr/>
          </p:nvSpPr>
          <p:spPr>
            <a:xfrm rot="10800000" flipH="1">
              <a:off x="8666250" y="2548865"/>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25"/>
            <p:cNvSpPr/>
            <p:nvPr/>
          </p:nvSpPr>
          <p:spPr>
            <a:xfrm rot="10800000" flipH="1">
              <a:off x="8570775" y="802442"/>
              <a:ext cx="201082" cy="201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5"/>
        <p:cNvGrpSpPr/>
        <p:nvPr/>
      </p:nvGrpSpPr>
      <p:grpSpPr>
        <a:xfrm>
          <a:off x="0" y="0"/>
          <a:ext cx="0" cy="0"/>
          <a:chOff x="0" y="0"/>
          <a:chExt cx="0" cy="0"/>
        </a:xfrm>
      </p:grpSpPr>
      <p:grpSp>
        <p:nvGrpSpPr>
          <p:cNvPr id="446" name="Google Shape;446;p26"/>
          <p:cNvGrpSpPr/>
          <p:nvPr/>
        </p:nvGrpSpPr>
        <p:grpSpPr>
          <a:xfrm>
            <a:off x="-2524002" y="-4596756"/>
            <a:ext cx="13611540" cy="14506657"/>
            <a:chOff x="-2524002" y="-4596756"/>
            <a:chExt cx="13611540" cy="14506657"/>
          </a:xfrm>
        </p:grpSpPr>
        <p:sp>
          <p:nvSpPr>
            <p:cNvPr id="447" name="Google Shape;447;p26"/>
            <p:cNvSpPr/>
            <p:nvPr/>
          </p:nvSpPr>
          <p:spPr>
            <a:xfrm rot="10800000">
              <a:off x="5773998" y="-459675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26"/>
            <p:cNvSpPr/>
            <p:nvPr/>
          </p:nvSpPr>
          <p:spPr>
            <a:xfrm rot="10800000">
              <a:off x="-2524002"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49" name="Google Shape;449;p26"/>
          <p:cNvGrpSpPr/>
          <p:nvPr/>
        </p:nvGrpSpPr>
        <p:grpSpPr>
          <a:xfrm>
            <a:off x="237106" y="4676144"/>
            <a:ext cx="952222" cy="319917"/>
            <a:chOff x="1608712" y="575096"/>
            <a:chExt cx="675431" cy="226924"/>
          </a:xfrm>
        </p:grpSpPr>
        <p:sp>
          <p:nvSpPr>
            <p:cNvPr id="450" name="Google Shape;450;p26"/>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6"/>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6"/>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3" name="Google Shape;453;p26"/>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4" name="Google Shape;454;p26"/>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5" name="Google Shape;455;p26"/>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6" name="Google Shape;456;p26"/>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26"/>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58" name="Google Shape;458;p26"/>
          <p:cNvGrpSpPr/>
          <p:nvPr/>
        </p:nvGrpSpPr>
        <p:grpSpPr>
          <a:xfrm rot="10800000">
            <a:off x="7751381" y="-395531"/>
            <a:ext cx="1334718" cy="1598162"/>
            <a:chOff x="6666988" y="1882059"/>
            <a:chExt cx="1334718" cy="1598162"/>
          </a:xfrm>
        </p:grpSpPr>
        <p:sp>
          <p:nvSpPr>
            <p:cNvPr id="459" name="Google Shape;459;p26"/>
            <p:cNvSpPr/>
            <p:nvPr/>
          </p:nvSpPr>
          <p:spPr>
            <a:xfrm flipH="1">
              <a:off x="6666988" y="2402621"/>
              <a:ext cx="969600" cy="1077600"/>
            </a:xfrm>
            <a:prstGeom prst="mathPlus">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flipH="1">
              <a:off x="7598506" y="2123553"/>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flipH="1">
              <a:off x="6942750" y="1882059"/>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5" r:id="rId5"/>
    <p:sldLayoutId id="2147483666" r:id="rId6"/>
    <p:sldLayoutId id="2147483671"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vina.scripps.edu/" TargetMode="External"/><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ChenDdon/AGBTcod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string-db.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o.drugban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txBox="1">
            <a:spLocks noGrp="1"/>
          </p:cNvSpPr>
          <p:nvPr>
            <p:ph type="subTitle" idx="1"/>
          </p:nvPr>
        </p:nvSpPr>
        <p:spPr>
          <a:xfrm>
            <a:off x="856932" y="2926199"/>
            <a:ext cx="3794487" cy="10819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Adhvik Chakraborty</a:t>
            </a:r>
          </a:p>
          <a:p>
            <a:pPr marL="0" lvl="0" indent="0" algn="ctr" rtl="0">
              <a:spcBef>
                <a:spcPts val="0"/>
              </a:spcBef>
              <a:spcAft>
                <a:spcPts val="0"/>
              </a:spcAft>
              <a:buNone/>
            </a:pPr>
            <a:r>
              <a:rPr lang="en" dirty="0"/>
              <a:t>Semester 1, Block 1</a:t>
            </a:r>
          </a:p>
          <a:p>
            <a:pPr marL="0" lvl="0" indent="0" algn="ctr" rtl="0">
              <a:spcBef>
                <a:spcPts val="0"/>
              </a:spcBef>
              <a:spcAft>
                <a:spcPts val="0"/>
              </a:spcAft>
              <a:buNone/>
            </a:pPr>
            <a:r>
              <a:rPr lang="en" dirty="0"/>
              <a:t>January 17, 2025</a:t>
            </a:r>
          </a:p>
          <a:p>
            <a:pPr marL="0" lvl="0" indent="0" algn="ctr" rtl="0">
              <a:spcBef>
                <a:spcPts val="0"/>
              </a:spcBef>
              <a:spcAft>
                <a:spcPts val="0"/>
              </a:spcAft>
              <a:buNone/>
            </a:pPr>
            <a:r>
              <a:rPr lang="en" dirty="0"/>
              <a:t>David Thompson Secondary School</a:t>
            </a:r>
            <a:endParaRPr dirty="0"/>
          </a:p>
        </p:txBody>
      </p:sp>
      <p:sp>
        <p:nvSpPr>
          <p:cNvPr id="473" name="Google Shape;473;p30"/>
          <p:cNvSpPr txBox="1">
            <a:spLocks noGrp="1"/>
          </p:cNvSpPr>
          <p:nvPr>
            <p:ph type="ctrTitle"/>
          </p:nvPr>
        </p:nvSpPr>
        <p:spPr>
          <a:xfrm>
            <a:off x="96102" y="1198301"/>
            <a:ext cx="5433710" cy="1881035"/>
          </a:xfrm>
          <a:prstGeom prst="rect">
            <a:avLst/>
          </a:prstGeom>
        </p:spPr>
        <p:txBody>
          <a:bodyPr spcFirstLastPara="1" wrap="square" lIns="91425" tIns="91425" rIns="91425" bIns="91425" anchor="b" anchorCtr="0">
            <a:noAutofit/>
          </a:bodyPr>
          <a:lstStyle/>
          <a:p>
            <a:pPr indent="228600" algn="ctr">
              <a:lnSpc>
                <a:spcPct val="107000"/>
              </a:lnSpc>
              <a:spcAft>
                <a:spcPts val="800"/>
              </a:spcAft>
            </a:pPr>
            <a:r>
              <a:rPr lang="en-CA" sz="3600" b="1" kern="100" dirty="0">
                <a:effectLst/>
                <a:latin typeface="Aptos" panose="020B0004020202020204" pitchFamily="34" charset="0"/>
                <a:ea typeface="Aptos" panose="020B0004020202020204" pitchFamily="34" charset="0"/>
                <a:cs typeface="Times New Roman" panose="02020603050405020304" pitchFamily="18" charset="0"/>
              </a:rPr>
              <a:t>AI-Driven Drug Screening for solving Substance Abuse </a:t>
            </a:r>
            <a:endParaRPr lang="en-CA"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74" name="Google Shape;474;p30"/>
          <p:cNvSpPr/>
          <p:nvPr/>
        </p:nvSpPr>
        <p:spPr>
          <a:xfrm rot="-2700000">
            <a:off x="4988208" y="-3126068"/>
            <a:ext cx="6691636" cy="669163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75" name="Google Shape;475;p30"/>
          <p:cNvGrpSpPr/>
          <p:nvPr/>
        </p:nvGrpSpPr>
        <p:grpSpPr>
          <a:xfrm>
            <a:off x="5413553" y="558710"/>
            <a:ext cx="3727829" cy="4584794"/>
            <a:chOff x="5413553" y="558710"/>
            <a:chExt cx="3727829" cy="4584794"/>
          </a:xfrm>
        </p:grpSpPr>
        <p:grpSp>
          <p:nvGrpSpPr>
            <p:cNvPr id="476" name="Google Shape;476;p30"/>
            <p:cNvGrpSpPr/>
            <p:nvPr/>
          </p:nvGrpSpPr>
          <p:grpSpPr>
            <a:xfrm>
              <a:off x="5413553" y="558710"/>
              <a:ext cx="3727829" cy="4584794"/>
              <a:chOff x="4957528" y="558710"/>
              <a:chExt cx="3727829" cy="4584794"/>
            </a:xfrm>
          </p:grpSpPr>
          <p:sp>
            <p:nvSpPr>
              <p:cNvPr id="477" name="Google Shape;477;p30"/>
              <p:cNvSpPr/>
              <p:nvPr/>
            </p:nvSpPr>
            <p:spPr>
              <a:xfrm>
                <a:off x="6273455" y="4424009"/>
                <a:ext cx="366236" cy="719495"/>
              </a:xfrm>
              <a:custGeom>
                <a:avLst/>
                <a:gdLst/>
                <a:ahLst/>
                <a:cxnLst/>
                <a:rect l="l" t="t" r="r" b="b"/>
                <a:pathLst>
                  <a:path w="488315" h="959327" extrusionOk="0">
                    <a:moveTo>
                      <a:pt x="480353" y="962508"/>
                    </a:moveTo>
                    <a:lnTo>
                      <a:pt x="492609" y="62992"/>
                    </a:lnTo>
                    <a:lnTo>
                      <a:pt x="20105" y="3181"/>
                    </a:lnTo>
                    <a:lnTo>
                      <a:pt x="4293" y="962508"/>
                    </a:lnTo>
                    <a:lnTo>
                      <a:pt x="480353" y="96250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 name="Google Shape;478;p30"/>
              <p:cNvSpPr/>
              <p:nvPr/>
            </p:nvSpPr>
            <p:spPr>
              <a:xfrm>
                <a:off x="6222497" y="2375508"/>
                <a:ext cx="903160" cy="2132234"/>
              </a:xfrm>
              <a:custGeom>
                <a:avLst/>
                <a:gdLst/>
                <a:ahLst/>
                <a:cxnLst/>
                <a:rect l="l" t="t" r="r" b="b"/>
                <a:pathLst>
                  <a:path w="1204214" h="2842979" extrusionOk="0">
                    <a:moveTo>
                      <a:pt x="4438" y="2801409"/>
                    </a:moveTo>
                    <a:lnTo>
                      <a:pt x="762056" y="2845268"/>
                    </a:lnTo>
                    <a:lnTo>
                      <a:pt x="1208652" y="66087"/>
                    </a:lnTo>
                    <a:lnTo>
                      <a:pt x="522788" y="2288"/>
                    </a:lnTo>
                    <a:lnTo>
                      <a:pt x="4438" y="2801409"/>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9" name="Google Shape;479;p30"/>
              <p:cNvSpPr/>
              <p:nvPr/>
            </p:nvSpPr>
            <p:spPr>
              <a:xfrm>
                <a:off x="6422000" y="558710"/>
                <a:ext cx="1501919" cy="1881035"/>
              </a:xfrm>
              <a:custGeom>
                <a:avLst/>
                <a:gdLst/>
                <a:ahLst/>
                <a:cxnLst/>
                <a:rect l="l" t="t" r="r" b="b"/>
                <a:pathLst>
                  <a:path w="2002558" h="2508047" extrusionOk="0">
                    <a:moveTo>
                      <a:pt x="522293" y="70863"/>
                    </a:moveTo>
                    <a:cubicBezTo>
                      <a:pt x="522293" y="70863"/>
                      <a:pt x="821315" y="-114544"/>
                      <a:pt x="1138307" y="118710"/>
                    </a:cubicBezTo>
                    <a:cubicBezTo>
                      <a:pt x="1455299" y="351971"/>
                      <a:pt x="1473269" y="956054"/>
                      <a:pt x="1407483" y="1069694"/>
                    </a:cubicBezTo>
                    <a:cubicBezTo>
                      <a:pt x="1341698" y="1183333"/>
                      <a:pt x="1222064" y="1296973"/>
                      <a:pt x="1222064" y="1296973"/>
                    </a:cubicBezTo>
                    <a:cubicBezTo>
                      <a:pt x="1222064" y="1296973"/>
                      <a:pt x="1413453" y="1326875"/>
                      <a:pt x="1455299" y="1512289"/>
                    </a:cubicBezTo>
                    <a:cubicBezTo>
                      <a:pt x="1497209" y="1697703"/>
                      <a:pt x="1425391" y="1667794"/>
                      <a:pt x="1527117" y="1751532"/>
                    </a:cubicBezTo>
                    <a:cubicBezTo>
                      <a:pt x="1628781" y="1835263"/>
                      <a:pt x="1856048" y="1805354"/>
                      <a:pt x="1963744" y="2008713"/>
                    </a:cubicBezTo>
                    <a:cubicBezTo>
                      <a:pt x="2071377" y="2212066"/>
                      <a:pt x="1945774" y="2505138"/>
                      <a:pt x="1945774" y="2505138"/>
                    </a:cubicBezTo>
                    <a:cubicBezTo>
                      <a:pt x="1945774" y="2505138"/>
                      <a:pt x="683774" y="2517101"/>
                      <a:pt x="677804" y="2499156"/>
                    </a:cubicBezTo>
                    <a:cubicBezTo>
                      <a:pt x="671836" y="2481211"/>
                      <a:pt x="546232" y="1596026"/>
                      <a:pt x="546232" y="1596026"/>
                    </a:cubicBezTo>
                    <a:lnTo>
                      <a:pt x="169423" y="1392668"/>
                    </a:lnTo>
                    <a:cubicBezTo>
                      <a:pt x="169423" y="1392668"/>
                      <a:pt x="-21966" y="1189315"/>
                      <a:pt x="7942" y="716817"/>
                    </a:cubicBezTo>
                    <a:cubicBezTo>
                      <a:pt x="37851" y="244314"/>
                      <a:pt x="462476" y="23016"/>
                      <a:pt x="522293" y="70863"/>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 name="Google Shape;480;p30"/>
              <p:cNvSpPr/>
              <p:nvPr/>
            </p:nvSpPr>
            <p:spPr>
              <a:xfrm>
                <a:off x="6694511" y="613885"/>
                <a:ext cx="696494" cy="597504"/>
              </a:xfrm>
              <a:custGeom>
                <a:avLst/>
                <a:gdLst/>
                <a:ahLst/>
                <a:cxnLst/>
                <a:rect l="l" t="t" r="r" b="b"/>
                <a:pathLst>
                  <a:path w="928659" h="796672" extrusionOk="0">
                    <a:moveTo>
                      <a:pt x="926827" y="784790"/>
                    </a:moveTo>
                    <a:cubicBezTo>
                      <a:pt x="847960" y="785736"/>
                      <a:pt x="793732" y="715816"/>
                      <a:pt x="764013" y="650856"/>
                    </a:cubicBezTo>
                    <a:cubicBezTo>
                      <a:pt x="732581" y="582009"/>
                      <a:pt x="713784" y="504812"/>
                      <a:pt x="662921" y="446538"/>
                    </a:cubicBezTo>
                    <a:cubicBezTo>
                      <a:pt x="551669" y="318992"/>
                      <a:pt x="363392" y="382670"/>
                      <a:pt x="225215" y="314166"/>
                    </a:cubicBezTo>
                    <a:cubicBezTo>
                      <a:pt x="156635" y="280168"/>
                      <a:pt x="107042" y="223882"/>
                      <a:pt x="71228" y="157632"/>
                    </a:cubicBezTo>
                    <a:cubicBezTo>
                      <a:pt x="82784" y="131972"/>
                      <a:pt x="95993" y="107022"/>
                      <a:pt x="111106" y="83299"/>
                    </a:cubicBezTo>
                    <a:cubicBezTo>
                      <a:pt x="112883" y="80517"/>
                      <a:pt x="114789" y="77793"/>
                      <a:pt x="116630" y="75037"/>
                    </a:cubicBezTo>
                    <a:cubicBezTo>
                      <a:pt x="195878" y="68325"/>
                      <a:pt x="275507" y="70719"/>
                      <a:pt x="353041" y="90017"/>
                    </a:cubicBezTo>
                    <a:cubicBezTo>
                      <a:pt x="431654" y="109607"/>
                      <a:pt x="506711" y="144703"/>
                      <a:pt x="571798" y="193021"/>
                    </a:cubicBezTo>
                    <a:cubicBezTo>
                      <a:pt x="608247" y="220033"/>
                      <a:pt x="639553" y="252076"/>
                      <a:pt x="672129" y="283330"/>
                    </a:cubicBezTo>
                    <a:cubicBezTo>
                      <a:pt x="678415" y="289369"/>
                      <a:pt x="687432" y="279806"/>
                      <a:pt x="682796" y="273075"/>
                    </a:cubicBezTo>
                    <a:cubicBezTo>
                      <a:pt x="659175" y="238633"/>
                      <a:pt x="626980" y="209950"/>
                      <a:pt x="594023" y="184505"/>
                    </a:cubicBezTo>
                    <a:cubicBezTo>
                      <a:pt x="560813" y="158832"/>
                      <a:pt x="524935" y="136537"/>
                      <a:pt x="487280" y="117938"/>
                    </a:cubicBezTo>
                    <a:cubicBezTo>
                      <a:pt x="412921" y="81210"/>
                      <a:pt x="330625" y="58419"/>
                      <a:pt x="247757" y="53466"/>
                    </a:cubicBezTo>
                    <a:cubicBezTo>
                      <a:pt x="224898" y="52095"/>
                      <a:pt x="201974" y="51911"/>
                      <a:pt x="179114" y="53231"/>
                    </a:cubicBezTo>
                    <a:cubicBezTo>
                      <a:pt x="161081" y="54267"/>
                      <a:pt x="143808" y="56857"/>
                      <a:pt x="126409" y="60451"/>
                    </a:cubicBezTo>
                    <a:cubicBezTo>
                      <a:pt x="129902" y="55422"/>
                      <a:pt x="133457" y="50399"/>
                      <a:pt x="137077" y="45459"/>
                    </a:cubicBezTo>
                    <a:cubicBezTo>
                      <a:pt x="145713" y="33680"/>
                      <a:pt x="155746" y="22288"/>
                      <a:pt x="162794" y="9467"/>
                    </a:cubicBezTo>
                    <a:cubicBezTo>
                      <a:pt x="165969" y="3689"/>
                      <a:pt x="158095" y="-1836"/>
                      <a:pt x="153207" y="1739"/>
                    </a:cubicBezTo>
                    <a:cubicBezTo>
                      <a:pt x="140633" y="10966"/>
                      <a:pt x="130473" y="24491"/>
                      <a:pt x="120948" y="36747"/>
                    </a:cubicBezTo>
                    <a:cubicBezTo>
                      <a:pt x="111550" y="48818"/>
                      <a:pt x="102787" y="61321"/>
                      <a:pt x="94532" y="74187"/>
                    </a:cubicBezTo>
                    <a:cubicBezTo>
                      <a:pt x="77260" y="101060"/>
                      <a:pt x="61956" y="129197"/>
                      <a:pt x="49066" y="158426"/>
                    </a:cubicBezTo>
                    <a:cubicBezTo>
                      <a:pt x="24301" y="214592"/>
                      <a:pt x="3409" y="279342"/>
                      <a:pt x="4743" y="341325"/>
                    </a:cubicBezTo>
                    <a:cubicBezTo>
                      <a:pt x="4870" y="348996"/>
                      <a:pt x="15919" y="348475"/>
                      <a:pt x="17506" y="341738"/>
                    </a:cubicBezTo>
                    <a:cubicBezTo>
                      <a:pt x="24428" y="311943"/>
                      <a:pt x="29508" y="281781"/>
                      <a:pt x="37255" y="252152"/>
                    </a:cubicBezTo>
                    <a:cubicBezTo>
                      <a:pt x="44113" y="226250"/>
                      <a:pt x="52940" y="200971"/>
                      <a:pt x="63163" y="176244"/>
                    </a:cubicBezTo>
                    <a:cubicBezTo>
                      <a:pt x="87166" y="233368"/>
                      <a:pt x="133521" y="282359"/>
                      <a:pt x="184893" y="315099"/>
                    </a:cubicBezTo>
                    <a:cubicBezTo>
                      <a:pt x="215182" y="334391"/>
                      <a:pt x="248139" y="348558"/>
                      <a:pt x="282873" y="357460"/>
                    </a:cubicBezTo>
                    <a:cubicBezTo>
                      <a:pt x="325926" y="368484"/>
                      <a:pt x="370440" y="371538"/>
                      <a:pt x="414509" y="375164"/>
                    </a:cubicBezTo>
                    <a:cubicBezTo>
                      <a:pt x="491598" y="381489"/>
                      <a:pt x="576370" y="390690"/>
                      <a:pt x="634918" y="446932"/>
                    </a:cubicBezTo>
                    <a:cubicBezTo>
                      <a:pt x="692639" y="502342"/>
                      <a:pt x="710991" y="584829"/>
                      <a:pt x="744011" y="654901"/>
                    </a:cubicBezTo>
                    <a:cubicBezTo>
                      <a:pt x="762235" y="693668"/>
                      <a:pt x="785095" y="731114"/>
                      <a:pt x="818687" y="758501"/>
                    </a:cubicBezTo>
                    <a:cubicBezTo>
                      <a:pt x="849611" y="783749"/>
                      <a:pt x="887584" y="799630"/>
                      <a:pt x="927970" y="796995"/>
                    </a:cubicBezTo>
                    <a:cubicBezTo>
                      <a:pt x="935971" y="796481"/>
                      <a:pt x="934574" y="784695"/>
                      <a:pt x="926827" y="78479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30"/>
              <p:cNvSpPr/>
              <p:nvPr/>
            </p:nvSpPr>
            <p:spPr>
              <a:xfrm>
                <a:off x="7198249" y="743371"/>
                <a:ext cx="128740" cy="177619"/>
              </a:xfrm>
              <a:custGeom>
                <a:avLst/>
                <a:gdLst/>
                <a:ahLst/>
                <a:cxnLst/>
                <a:rect l="l" t="t" r="r" b="b"/>
                <a:pathLst>
                  <a:path w="171654" h="236825" extrusionOk="0">
                    <a:moveTo>
                      <a:pt x="113463" y="101923"/>
                    </a:moveTo>
                    <a:cubicBezTo>
                      <a:pt x="86285" y="63830"/>
                      <a:pt x="53392" y="25774"/>
                      <a:pt x="13070" y="1250"/>
                    </a:cubicBezTo>
                    <a:cubicBezTo>
                      <a:pt x="8116" y="-1785"/>
                      <a:pt x="2275" y="5822"/>
                      <a:pt x="6021" y="10083"/>
                    </a:cubicBezTo>
                    <a:cubicBezTo>
                      <a:pt x="36247" y="44995"/>
                      <a:pt x="68823" y="77139"/>
                      <a:pt x="95620" y="115055"/>
                    </a:cubicBezTo>
                    <a:cubicBezTo>
                      <a:pt x="122416" y="152952"/>
                      <a:pt x="140451" y="195167"/>
                      <a:pt x="164327" y="234689"/>
                    </a:cubicBezTo>
                    <a:cubicBezTo>
                      <a:pt x="167692" y="240252"/>
                      <a:pt x="177535" y="236435"/>
                      <a:pt x="176391" y="230066"/>
                    </a:cubicBezTo>
                    <a:cubicBezTo>
                      <a:pt x="167628" y="183565"/>
                      <a:pt x="140515" y="139928"/>
                      <a:pt x="113463" y="1019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30"/>
              <p:cNvSpPr/>
              <p:nvPr/>
            </p:nvSpPr>
            <p:spPr>
              <a:xfrm>
                <a:off x="6514483" y="718499"/>
                <a:ext cx="221002" cy="155839"/>
              </a:xfrm>
              <a:custGeom>
                <a:avLst/>
                <a:gdLst/>
                <a:ahLst/>
                <a:cxnLst/>
                <a:rect l="l" t="t" r="r" b="b"/>
                <a:pathLst>
                  <a:path w="294669" h="207785" extrusionOk="0">
                    <a:moveTo>
                      <a:pt x="294414" y="874"/>
                    </a:moveTo>
                    <a:cubicBezTo>
                      <a:pt x="265521" y="-1520"/>
                      <a:pt x="233580" y="8996"/>
                      <a:pt x="206910" y="19003"/>
                    </a:cubicBezTo>
                    <a:cubicBezTo>
                      <a:pt x="177954" y="29875"/>
                      <a:pt x="150204" y="44854"/>
                      <a:pt x="124614" y="62298"/>
                    </a:cubicBezTo>
                    <a:cubicBezTo>
                      <a:pt x="99468" y="79506"/>
                      <a:pt x="76290" y="99769"/>
                      <a:pt x="55843" y="122426"/>
                    </a:cubicBezTo>
                    <a:cubicBezTo>
                      <a:pt x="35714" y="144714"/>
                      <a:pt x="15712" y="170864"/>
                      <a:pt x="4853" y="199121"/>
                    </a:cubicBezTo>
                    <a:cubicBezTo>
                      <a:pt x="2313" y="205725"/>
                      <a:pt x="11203" y="211936"/>
                      <a:pt x="15839" y="205801"/>
                    </a:cubicBezTo>
                    <a:cubicBezTo>
                      <a:pt x="33682" y="182040"/>
                      <a:pt x="49748" y="157637"/>
                      <a:pt x="70131" y="135786"/>
                    </a:cubicBezTo>
                    <a:cubicBezTo>
                      <a:pt x="89816" y="114711"/>
                      <a:pt x="111787" y="95876"/>
                      <a:pt x="135473" y="79468"/>
                    </a:cubicBezTo>
                    <a:cubicBezTo>
                      <a:pt x="159222" y="63028"/>
                      <a:pt x="184622" y="49585"/>
                      <a:pt x="211291" y="38682"/>
                    </a:cubicBezTo>
                    <a:cubicBezTo>
                      <a:pt x="225008" y="33094"/>
                      <a:pt x="239041" y="28198"/>
                      <a:pt x="253202" y="23937"/>
                    </a:cubicBezTo>
                    <a:cubicBezTo>
                      <a:pt x="267172" y="19734"/>
                      <a:pt x="281967" y="17168"/>
                      <a:pt x="295556" y="11885"/>
                    </a:cubicBezTo>
                    <a:cubicBezTo>
                      <a:pt x="300573" y="9929"/>
                      <a:pt x="300255" y="1363"/>
                      <a:pt x="294414" y="87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30"/>
              <p:cNvSpPr/>
              <p:nvPr/>
            </p:nvSpPr>
            <p:spPr>
              <a:xfrm>
                <a:off x="7260980" y="1583137"/>
                <a:ext cx="613157" cy="594622"/>
              </a:xfrm>
              <a:custGeom>
                <a:avLst/>
                <a:gdLst/>
                <a:ahLst/>
                <a:cxnLst/>
                <a:rect l="l" t="t" r="r" b="b"/>
                <a:pathLst>
                  <a:path w="817543" h="792829" extrusionOk="0">
                    <a:moveTo>
                      <a:pt x="822061" y="783615"/>
                    </a:moveTo>
                    <a:cubicBezTo>
                      <a:pt x="796788" y="711333"/>
                      <a:pt x="736653" y="660990"/>
                      <a:pt x="670169" y="626853"/>
                    </a:cubicBezTo>
                    <a:cubicBezTo>
                      <a:pt x="590477" y="585921"/>
                      <a:pt x="501513" y="568884"/>
                      <a:pt x="418137" y="537578"/>
                    </a:cubicBezTo>
                    <a:cubicBezTo>
                      <a:pt x="344858" y="510083"/>
                      <a:pt x="271897" y="469176"/>
                      <a:pt x="230240" y="400463"/>
                    </a:cubicBezTo>
                    <a:cubicBezTo>
                      <a:pt x="186870" y="328949"/>
                      <a:pt x="184711" y="242455"/>
                      <a:pt x="160073" y="164376"/>
                    </a:cubicBezTo>
                    <a:cubicBezTo>
                      <a:pt x="137150" y="91795"/>
                      <a:pt x="91238" y="17894"/>
                      <a:pt x="11673" y="1396"/>
                    </a:cubicBezTo>
                    <a:cubicBezTo>
                      <a:pt x="4117" y="-166"/>
                      <a:pt x="2402" y="11271"/>
                      <a:pt x="9705" y="13080"/>
                    </a:cubicBezTo>
                    <a:cubicBezTo>
                      <a:pt x="79047" y="30245"/>
                      <a:pt x="119813" y="101161"/>
                      <a:pt x="140134" y="164446"/>
                    </a:cubicBezTo>
                    <a:cubicBezTo>
                      <a:pt x="164454" y="240106"/>
                      <a:pt x="167502" y="322332"/>
                      <a:pt x="204269" y="393966"/>
                    </a:cubicBezTo>
                    <a:cubicBezTo>
                      <a:pt x="284152" y="549751"/>
                      <a:pt x="474652" y="567309"/>
                      <a:pt x="619940" y="626726"/>
                    </a:cubicBezTo>
                    <a:cubicBezTo>
                      <a:pt x="697093" y="658279"/>
                      <a:pt x="773547" y="709975"/>
                      <a:pt x="807392" y="789248"/>
                    </a:cubicBezTo>
                    <a:cubicBezTo>
                      <a:pt x="811329" y="798544"/>
                      <a:pt x="825427" y="793191"/>
                      <a:pt x="822061" y="78361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4" name="Google Shape;484;p30"/>
              <p:cNvSpPr/>
              <p:nvPr/>
            </p:nvSpPr>
            <p:spPr>
              <a:xfrm>
                <a:off x="7456383" y="1741894"/>
                <a:ext cx="61646" cy="145450"/>
              </a:xfrm>
              <a:custGeom>
                <a:avLst/>
                <a:gdLst/>
                <a:ahLst/>
                <a:cxnLst/>
                <a:rect l="l" t="t" r="r" b="b"/>
                <a:pathLst>
                  <a:path w="82194" h="193933" extrusionOk="0">
                    <a:moveTo>
                      <a:pt x="86427" y="186095"/>
                    </a:moveTo>
                    <a:cubicBezTo>
                      <a:pt x="79315" y="172309"/>
                      <a:pt x="69028" y="159914"/>
                      <a:pt x="60899" y="146624"/>
                    </a:cubicBezTo>
                    <a:cubicBezTo>
                      <a:pt x="52263" y="132400"/>
                      <a:pt x="44898" y="117401"/>
                      <a:pt x="38992" y="101818"/>
                    </a:cubicBezTo>
                    <a:cubicBezTo>
                      <a:pt x="27245" y="70652"/>
                      <a:pt x="23054" y="38890"/>
                      <a:pt x="18418" y="6124"/>
                    </a:cubicBezTo>
                    <a:cubicBezTo>
                      <a:pt x="17593" y="-125"/>
                      <a:pt x="8512" y="-607"/>
                      <a:pt x="7306" y="5768"/>
                    </a:cubicBezTo>
                    <a:cubicBezTo>
                      <a:pt x="1083" y="39391"/>
                      <a:pt x="8068" y="75866"/>
                      <a:pt x="19624" y="107641"/>
                    </a:cubicBezTo>
                    <a:cubicBezTo>
                      <a:pt x="25467" y="123541"/>
                      <a:pt x="32769" y="138966"/>
                      <a:pt x="41532" y="153450"/>
                    </a:cubicBezTo>
                    <a:cubicBezTo>
                      <a:pt x="50232" y="167788"/>
                      <a:pt x="61471" y="184565"/>
                      <a:pt x="75568" y="193995"/>
                    </a:cubicBezTo>
                    <a:cubicBezTo>
                      <a:pt x="80649" y="197373"/>
                      <a:pt x="89856" y="192845"/>
                      <a:pt x="86427" y="18609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5" name="Google Shape;485;p30"/>
              <p:cNvSpPr/>
              <p:nvPr/>
            </p:nvSpPr>
            <p:spPr>
              <a:xfrm>
                <a:off x="6621737" y="1620403"/>
                <a:ext cx="668417" cy="952810"/>
              </a:xfrm>
              <a:custGeom>
                <a:avLst/>
                <a:gdLst/>
                <a:ahLst/>
                <a:cxnLst/>
                <a:rect l="l" t="t" r="r" b="b"/>
                <a:pathLst>
                  <a:path w="891223" h="1270413" extrusionOk="0">
                    <a:moveTo>
                      <a:pt x="895848" y="1394"/>
                    </a:moveTo>
                    <a:lnTo>
                      <a:pt x="891657" y="445221"/>
                    </a:lnTo>
                    <a:lnTo>
                      <a:pt x="889816" y="635404"/>
                    </a:lnTo>
                    <a:lnTo>
                      <a:pt x="662549" y="1107876"/>
                    </a:lnTo>
                    <a:cubicBezTo>
                      <a:pt x="213985" y="1496617"/>
                      <a:pt x="4625" y="1071967"/>
                      <a:pt x="4625" y="1071967"/>
                    </a:cubicBezTo>
                    <a:lnTo>
                      <a:pt x="112257" y="790871"/>
                    </a:lnTo>
                    <a:lnTo>
                      <a:pt x="123370" y="649844"/>
                    </a:lnTo>
                    <a:lnTo>
                      <a:pt x="166105" y="109033"/>
                    </a:lnTo>
                    <a:lnTo>
                      <a:pt x="895848" y="1394"/>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6" name="Google Shape;486;p30"/>
              <p:cNvSpPr/>
              <p:nvPr/>
            </p:nvSpPr>
            <p:spPr>
              <a:xfrm>
                <a:off x="6710796" y="1620404"/>
                <a:ext cx="579359" cy="565481"/>
              </a:xfrm>
              <a:custGeom>
                <a:avLst/>
                <a:gdLst/>
                <a:ahLst/>
                <a:cxnLst/>
                <a:rect l="l" t="t" r="r" b="b"/>
                <a:pathLst>
                  <a:path w="772478" h="753975" extrusionOk="0">
                    <a:moveTo>
                      <a:pt x="777133" y="1265"/>
                    </a:moveTo>
                    <a:lnTo>
                      <a:pt x="772942" y="445093"/>
                    </a:lnTo>
                    <a:cubicBezTo>
                      <a:pt x="639719" y="571197"/>
                      <a:pt x="422231" y="747258"/>
                      <a:pt x="238843" y="754916"/>
                    </a:cubicBezTo>
                    <a:cubicBezTo>
                      <a:pt x="123464" y="759729"/>
                      <a:pt x="50629" y="710402"/>
                      <a:pt x="4655" y="649715"/>
                    </a:cubicBezTo>
                    <a:lnTo>
                      <a:pt x="47390" y="108904"/>
                    </a:lnTo>
                    <a:lnTo>
                      <a:pt x="777133" y="1265"/>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30"/>
              <p:cNvSpPr/>
              <p:nvPr/>
            </p:nvSpPr>
            <p:spPr>
              <a:xfrm>
                <a:off x="6482937" y="871285"/>
                <a:ext cx="1008476" cy="1162205"/>
              </a:xfrm>
              <a:custGeom>
                <a:avLst/>
                <a:gdLst/>
                <a:ahLst/>
                <a:cxnLst/>
                <a:rect l="l" t="t" r="r" b="b"/>
                <a:pathLst>
                  <a:path w="1344635" h="1549606" extrusionOk="0">
                    <a:moveTo>
                      <a:pt x="297345" y="966"/>
                    </a:moveTo>
                    <a:cubicBezTo>
                      <a:pt x="297345" y="966"/>
                      <a:pt x="387071" y="183382"/>
                      <a:pt x="509690" y="222257"/>
                    </a:cubicBezTo>
                    <a:cubicBezTo>
                      <a:pt x="632308" y="261138"/>
                      <a:pt x="769850" y="198337"/>
                      <a:pt x="832651" y="225254"/>
                    </a:cubicBezTo>
                    <a:cubicBezTo>
                      <a:pt x="895453" y="252166"/>
                      <a:pt x="919393" y="440570"/>
                      <a:pt x="994131" y="515335"/>
                    </a:cubicBezTo>
                    <a:cubicBezTo>
                      <a:pt x="1068935" y="590094"/>
                      <a:pt x="1116750" y="631959"/>
                      <a:pt x="1116750" y="631959"/>
                    </a:cubicBezTo>
                    <a:cubicBezTo>
                      <a:pt x="1116750" y="631959"/>
                      <a:pt x="1203492" y="497390"/>
                      <a:pt x="1314172" y="587103"/>
                    </a:cubicBezTo>
                    <a:cubicBezTo>
                      <a:pt x="1424789" y="676816"/>
                      <a:pt x="1251370" y="942970"/>
                      <a:pt x="1107797" y="925031"/>
                    </a:cubicBezTo>
                    <a:cubicBezTo>
                      <a:pt x="1107797" y="925031"/>
                      <a:pt x="1068935" y="1218103"/>
                      <a:pt x="988163" y="1292868"/>
                    </a:cubicBezTo>
                    <a:cubicBezTo>
                      <a:pt x="907454" y="1367627"/>
                      <a:pt x="608369" y="1562013"/>
                      <a:pt x="482766" y="1550043"/>
                    </a:cubicBezTo>
                    <a:cubicBezTo>
                      <a:pt x="357163" y="1538086"/>
                      <a:pt x="176378" y="1341268"/>
                      <a:pt x="150851" y="1274923"/>
                    </a:cubicBezTo>
                    <a:cubicBezTo>
                      <a:pt x="46140" y="1002781"/>
                      <a:pt x="25248" y="772517"/>
                      <a:pt x="7278" y="566173"/>
                    </a:cubicBezTo>
                    <a:cubicBezTo>
                      <a:pt x="-10630" y="359824"/>
                      <a:pt x="67094" y="195346"/>
                      <a:pt x="111989" y="135535"/>
                    </a:cubicBezTo>
                    <a:cubicBezTo>
                      <a:pt x="156820" y="75724"/>
                      <a:pt x="297345" y="966"/>
                      <a:pt x="297345" y="966"/>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30"/>
              <p:cNvSpPr/>
              <p:nvPr/>
            </p:nvSpPr>
            <p:spPr>
              <a:xfrm>
                <a:off x="6594210" y="1858162"/>
                <a:ext cx="2091147" cy="3285341"/>
              </a:xfrm>
              <a:custGeom>
                <a:avLst/>
                <a:gdLst/>
                <a:ahLst/>
                <a:cxnLst/>
                <a:rect l="l" t="t" r="r" b="b"/>
                <a:pathLst>
                  <a:path w="2788196" h="4380455" extrusionOk="0">
                    <a:moveTo>
                      <a:pt x="1728471" y="2388749"/>
                    </a:moveTo>
                    <a:cubicBezTo>
                      <a:pt x="1728471" y="2388749"/>
                      <a:pt x="1955738" y="2729661"/>
                      <a:pt x="1961643" y="2789485"/>
                    </a:cubicBezTo>
                    <a:cubicBezTo>
                      <a:pt x="1967676" y="2849302"/>
                      <a:pt x="1644714" y="3076581"/>
                      <a:pt x="1644714" y="3076581"/>
                    </a:cubicBezTo>
                    <a:cubicBezTo>
                      <a:pt x="1632714" y="2921038"/>
                      <a:pt x="1728471" y="2388749"/>
                      <a:pt x="1728471" y="2388749"/>
                    </a:cubicBezTo>
                    <a:close/>
                    <a:moveTo>
                      <a:pt x="1866393" y="4382784"/>
                    </a:moveTo>
                    <a:cubicBezTo>
                      <a:pt x="1807974" y="4154691"/>
                      <a:pt x="1758380" y="3973716"/>
                      <a:pt x="1758380" y="3973716"/>
                    </a:cubicBezTo>
                    <a:cubicBezTo>
                      <a:pt x="1758380" y="3973716"/>
                      <a:pt x="2781112" y="3238043"/>
                      <a:pt x="2793050" y="3016764"/>
                    </a:cubicBezTo>
                    <a:cubicBezTo>
                      <a:pt x="2805052" y="2795479"/>
                      <a:pt x="2338453" y="1467636"/>
                      <a:pt x="2003553" y="893519"/>
                    </a:cubicBezTo>
                    <a:cubicBezTo>
                      <a:pt x="1744092" y="448669"/>
                      <a:pt x="1348170" y="308989"/>
                      <a:pt x="1183006" y="268583"/>
                    </a:cubicBezTo>
                    <a:cubicBezTo>
                      <a:pt x="1161035" y="263218"/>
                      <a:pt x="1143191" y="259592"/>
                      <a:pt x="1130238" y="257223"/>
                    </a:cubicBezTo>
                    <a:cubicBezTo>
                      <a:pt x="1124459" y="256195"/>
                      <a:pt x="1119633" y="255407"/>
                      <a:pt x="1115887" y="254855"/>
                    </a:cubicBezTo>
                    <a:lnTo>
                      <a:pt x="1115823" y="254855"/>
                    </a:lnTo>
                    <a:cubicBezTo>
                      <a:pt x="1109664" y="253909"/>
                      <a:pt x="1106425" y="253515"/>
                      <a:pt x="1106425" y="253515"/>
                    </a:cubicBezTo>
                    <a:cubicBezTo>
                      <a:pt x="1105282" y="248384"/>
                      <a:pt x="1103821" y="243336"/>
                      <a:pt x="1102170" y="238205"/>
                    </a:cubicBezTo>
                    <a:cubicBezTo>
                      <a:pt x="1065087" y="117853"/>
                      <a:pt x="933006" y="2328"/>
                      <a:pt x="933006" y="2328"/>
                    </a:cubicBezTo>
                    <a:lnTo>
                      <a:pt x="926974" y="319326"/>
                    </a:lnTo>
                    <a:cubicBezTo>
                      <a:pt x="926974" y="319326"/>
                      <a:pt x="705676" y="582439"/>
                      <a:pt x="574040" y="833702"/>
                    </a:cubicBezTo>
                    <a:cubicBezTo>
                      <a:pt x="474218" y="1024291"/>
                      <a:pt x="233236" y="1727904"/>
                      <a:pt x="109728" y="2419444"/>
                    </a:cubicBezTo>
                    <a:lnTo>
                      <a:pt x="109728" y="2419521"/>
                    </a:lnTo>
                    <a:cubicBezTo>
                      <a:pt x="106616" y="2436177"/>
                      <a:pt x="103823" y="2452827"/>
                      <a:pt x="100965" y="2469476"/>
                    </a:cubicBezTo>
                    <a:cubicBezTo>
                      <a:pt x="66294" y="2672448"/>
                      <a:pt x="42418" y="2873209"/>
                      <a:pt x="35750" y="3058592"/>
                    </a:cubicBezTo>
                    <a:cubicBezTo>
                      <a:pt x="21844" y="3445732"/>
                      <a:pt x="11811" y="3952126"/>
                      <a:pt x="5080" y="4382784"/>
                    </a:cubicBezTo>
                    <a:lnTo>
                      <a:pt x="1866393" y="438278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30"/>
              <p:cNvSpPr/>
              <p:nvPr/>
            </p:nvSpPr>
            <p:spPr>
              <a:xfrm>
                <a:off x="5664512" y="2010681"/>
                <a:ext cx="1046951" cy="3132822"/>
              </a:xfrm>
              <a:custGeom>
                <a:avLst/>
                <a:gdLst/>
                <a:ahLst/>
                <a:cxnLst/>
                <a:rect l="l" t="t" r="r" b="b"/>
                <a:pathLst>
                  <a:path w="1395934" h="4177096" extrusionOk="0">
                    <a:moveTo>
                      <a:pt x="449008" y="3447390"/>
                    </a:moveTo>
                    <a:lnTo>
                      <a:pt x="410337" y="4179475"/>
                    </a:lnTo>
                    <a:lnTo>
                      <a:pt x="826262" y="4179475"/>
                    </a:lnTo>
                    <a:cubicBezTo>
                      <a:pt x="848424" y="3584099"/>
                      <a:pt x="888493" y="2810459"/>
                      <a:pt x="957390" y="2305074"/>
                    </a:cubicBezTo>
                    <a:cubicBezTo>
                      <a:pt x="959930" y="2286526"/>
                      <a:pt x="962533" y="2267991"/>
                      <a:pt x="965200" y="2249284"/>
                    </a:cubicBezTo>
                    <a:cubicBezTo>
                      <a:pt x="969581" y="2218746"/>
                      <a:pt x="974154" y="2188044"/>
                      <a:pt x="978853" y="2157183"/>
                    </a:cubicBezTo>
                    <a:cubicBezTo>
                      <a:pt x="1114553" y="1269700"/>
                      <a:pt x="1388047" y="277486"/>
                      <a:pt x="1388047" y="277486"/>
                    </a:cubicBezTo>
                    <a:lnTo>
                      <a:pt x="1400049" y="2378"/>
                    </a:lnTo>
                    <a:cubicBezTo>
                      <a:pt x="1325309" y="7751"/>
                      <a:pt x="1169607" y="222635"/>
                      <a:pt x="1136968" y="268799"/>
                    </a:cubicBezTo>
                    <a:cubicBezTo>
                      <a:pt x="1132968" y="274406"/>
                      <a:pt x="1130872" y="277486"/>
                      <a:pt x="1130872" y="277486"/>
                    </a:cubicBezTo>
                    <a:cubicBezTo>
                      <a:pt x="1130872" y="277486"/>
                      <a:pt x="1124078" y="279925"/>
                      <a:pt x="1111695" y="284820"/>
                    </a:cubicBezTo>
                    <a:cubicBezTo>
                      <a:pt x="1087374" y="294529"/>
                      <a:pt x="1041782" y="314100"/>
                      <a:pt x="984694" y="344479"/>
                    </a:cubicBezTo>
                    <a:cubicBezTo>
                      <a:pt x="957072" y="359084"/>
                      <a:pt x="926782" y="376286"/>
                      <a:pt x="894843" y="396174"/>
                    </a:cubicBezTo>
                    <a:cubicBezTo>
                      <a:pt x="767398" y="475562"/>
                      <a:pt x="614934" y="597095"/>
                      <a:pt x="508825" y="767948"/>
                    </a:cubicBezTo>
                    <a:cubicBezTo>
                      <a:pt x="293560" y="1114861"/>
                      <a:pt x="-113157" y="2322994"/>
                      <a:pt x="36385" y="2939008"/>
                    </a:cubicBezTo>
                    <a:cubicBezTo>
                      <a:pt x="185928" y="3555111"/>
                      <a:pt x="449008" y="3447390"/>
                      <a:pt x="449008" y="344739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0" name="Google Shape;490;p30"/>
              <p:cNvSpPr/>
              <p:nvPr/>
            </p:nvSpPr>
            <p:spPr>
              <a:xfrm>
                <a:off x="7332845" y="1372766"/>
                <a:ext cx="98226" cy="120352"/>
              </a:xfrm>
              <a:custGeom>
                <a:avLst/>
                <a:gdLst/>
                <a:ahLst/>
                <a:cxnLst/>
                <a:rect l="l" t="t" r="r" b="b"/>
                <a:pathLst>
                  <a:path w="130968" h="160470" extrusionOk="0">
                    <a:moveTo>
                      <a:pt x="96452" y="43424"/>
                    </a:moveTo>
                    <a:cubicBezTo>
                      <a:pt x="108517" y="32743"/>
                      <a:pt x="121852" y="23282"/>
                      <a:pt x="133536" y="12233"/>
                    </a:cubicBezTo>
                    <a:cubicBezTo>
                      <a:pt x="138743" y="7324"/>
                      <a:pt x="134616" y="-683"/>
                      <a:pt x="127504" y="1247"/>
                    </a:cubicBezTo>
                    <a:cubicBezTo>
                      <a:pt x="111311" y="5635"/>
                      <a:pt x="95563" y="16195"/>
                      <a:pt x="82736" y="26787"/>
                    </a:cubicBezTo>
                    <a:cubicBezTo>
                      <a:pt x="69655" y="37652"/>
                      <a:pt x="57717" y="50295"/>
                      <a:pt x="47176" y="63662"/>
                    </a:cubicBezTo>
                    <a:cubicBezTo>
                      <a:pt x="36635" y="77066"/>
                      <a:pt x="27491" y="91608"/>
                      <a:pt x="19808" y="106854"/>
                    </a:cubicBezTo>
                    <a:cubicBezTo>
                      <a:pt x="16124" y="114252"/>
                      <a:pt x="12949" y="121910"/>
                      <a:pt x="10283" y="129765"/>
                    </a:cubicBezTo>
                    <a:cubicBezTo>
                      <a:pt x="7743" y="137341"/>
                      <a:pt x="3678" y="147602"/>
                      <a:pt x="5266" y="155641"/>
                    </a:cubicBezTo>
                    <a:cubicBezTo>
                      <a:pt x="6346" y="161458"/>
                      <a:pt x="12822" y="163382"/>
                      <a:pt x="16886" y="159108"/>
                    </a:cubicBezTo>
                    <a:cubicBezTo>
                      <a:pt x="22157" y="153673"/>
                      <a:pt x="24760" y="144396"/>
                      <a:pt x="27872" y="137576"/>
                    </a:cubicBezTo>
                    <a:cubicBezTo>
                      <a:pt x="30984" y="130743"/>
                      <a:pt x="34349" y="124006"/>
                      <a:pt x="37842" y="117351"/>
                    </a:cubicBezTo>
                    <a:cubicBezTo>
                      <a:pt x="39683" y="113858"/>
                      <a:pt x="41588" y="110417"/>
                      <a:pt x="43557" y="107026"/>
                    </a:cubicBezTo>
                    <a:cubicBezTo>
                      <a:pt x="45144" y="106632"/>
                      <a:pt x="46668" y="105921"/>
                      <a:pt x="48446" y="104987"/>
                    </a:cubicBezTo>
                    <a:cubicBezTo>
                      <a:pt x="51748" y="103267"/>
                      <a:pt x="54923" y="101451"/>
                      <a:pt x="58161" y="99723"/>
                    </a:cubicBezTo>
                    <a:cubicBezTo>
                      <a:pt x="65210" y="96008"/>
                      <a:pt x="72259" y="92452"/>
                      <a:pt x="79561" y="89385"/>
                    </a:cubicBezTo>
                    <a:cubicBezTo>
                      <a:pt x="86673" y="86414"/>
                      <a:pt x="93975" y="83874"/>
                      <a:pt x="101278" y="81410"/>
                    </a:cubicBezTo>
                    <a:cubicBezTo>
                      <a:pt x="108644" y="78927"/>
                      <a:pt x="116709" y="77651"/>
                      <a:pt x="123821" y="74552"/>
                    </a:cubicBezTo>
                    <a:cubicBezTo>
                      <a:pt x="129599" y="72031"/>
                      <a:pt x="129218" y="62874"/>
                      <a:pt x="122487" y="61884"/>
                    </a:cubicBezTo>
                    <a:cubicBezTo>
                      <a:pt x="114867" y="60766"/>
                      <a:pt x="106739" y="62328"/>
                      <a:pt x="99246" y="63846"/>
                    </a:cubicBezTo>
                    <a:cubicBezTo>
                      <a:pt x="91372" y="65440"/>
                      <a:pt x="83625" y="67706"/>
                      <a:pt x="76196" y="70761"/>
                    </a:cubicBezTo>
                    <a:cubicBezTo>
                      <a:pt x="72576" y="72259"/>
                      <a:pt x="68957" y="73879"/>
                      <a:pt x="65464" y="75644"/>
                    </a:cubicBezTo>
                    <a:cubicBezTo>
                      <a:pt x="74862" y="64005"/>
                      <a:pt x="85212" y="53330"/>
                      <a:pt x="96452" y="4342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1" name="Google Shape;491;p30"/>
              <p:cNvSpPr/>
              <p:nvPr/>
            </p:nvSpPr>
            <p:spPr>
              <a:xfrm>
                <a:off x="6818112" y="4452417"/>
                <a:ext cx="965438" cy="487655"/>
              </a:xfrm>
              <a:custGeom>
                <a:avLst/>
                <a:gdLst/>
                <a:ahLst/>
                <a:cxnLst/>
                <a:rect l="l" t="t" r="r" b="b"/>
                <a:pathLst>
                  <a:path w="1287250" h="650207" extrusionOk="0">
                    <a:moveTo>
                      <a:pt x="889388" y="3123"/>
                    </a:moveTo>
                    <a:cubicBezTo>
                      <a:pt x="889388" y="3123"/>
                      <a:pt x="508578" y="168597"/>
                      <a:pt x="468700" y="202487"/>
                    </a:cubicBezTo>
                    <a:cubicBezTo>
                      <a:pt x="428822" y="236384"/>
                      <a:pt x="28137" y="581290"/>
                      <a:pt x="6165" y="621168"/>
                    </a:cubicBezTo>
                    <a:cubicBezTo>
                      <a:pt x="-15742" y="661047"/>
                      <a:pt x="241433" y="700925"/>
                      <a:pt x="442792" y="495565"/>
                    </a:cubicBezTo>
                    <a:cubicBezTo>
                      <a:pt x="442792" y="495565"/>
                      <a:pt x="987051" y="533412"/>
                      <a:pt x="1292105" y="485596"/>
                    </a:cubicBezTo>
                    <a:lnTo>
                      <a:pt x="889388" y="3123"/>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2" name="Google Shape;492;p30"/>
              <p:cNvSpPr/>
              <p:nvPr/>
            </p:nvSpPr>
            <p:spPr>
              <a:xfrm>
                <a:off x="4957528" y="2710445"/>
                <a:ext cx="1538622" cy="1682159"/>
              </a:xfrm>
              <a:custGeom>
                <a:avLst/>
                <a:gdLst/>
                <a:ahLst/>
                <a:cxnLst/>
                <a:rect l="l" t="t" r="r" b="b"/>
                <a:pathLst>
                  <a:path w="2051496" h="2242878" extrusionOk="0">
                    <a:moveTo>
                      <a:pt x="3808" y="2361"/>
                    </a:moveTo>
                    <a:lnTo>
                      <a:pt x="470343" y="211702"/>
                    </a:lnTo>
                    <a:lnTo>
                      <a:pt x="2055305" y="2245240"/>
                    </a:lnTo>
                    <a:lnTo>
                      <a:pt x="1600708" y="2131607"/>
                    </a:lnTo>
                    <a:lnTo>
                      <a:pt x="3808" y="236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3" name="Google Shape;493;p30"/>
              <p:cNvSpPr/>
              <p:nvPr/>
            </p:nvSpPr>
            <p:spPr>
              <a:xfrm>
                <a:off x="6017722" y="2748082"/>
                <a:ext cx="142096" cy="1092870"/>
              </a:xfrm>
              <a:custGeom>
                <a:avLst/>
                <a:gdLst/>
                <a:ahLst/>
                <a:cxnLst/>
                <a:rect l="l" t="t" r="r" b="b"/>
                <a:pathLst>
                  <a:path w="189462" h="1457160" extrusionOk="0">
                    <a:moveTo>
                      <a:pt x="183546" y="5317"/>
                    </a:moveTo>
                    <a:cubicBezTo>
                      <a:pt x="108235" y="181574"/>
                      <a:pt x="61499" y="371242"/>
                      <a:pt x="33306" y="560466"/>
                    </a:cubicBezTo>
                    <a:cubicBezTo>
                      <a:pt x="5175" y="749372"/>
                      <a:pt x="-3842" y="941923"/>
                      <a:pt x="11398" y="1132411"/>
                    </a:cubicBezTo>
                    <a:cubicBezTo>
                      <a:pt x="19970" y="1240500"/>
                      <a:pt x="33051" y="1348222"/>
                      <a:pt x="55531" y="1454388"/>
                    </a:cubicBezTo>
                    <a:cubicBezTo>
                      <a:pt x="57055" y="1461570"/>
                      <a:pt x="68357" y="1460757"/>
                      <a:pt x="67151" y="1453251"/>
                    </a:cubicBezTo>
                    <a:cubicBezTo>
                      <a:pt x="51720" y="1359398"/>
                      <a:pt x="39465" y="1265120"/>
                      <a:pt x="32734" y="1170225"/>
                    </a:cubicBezTo>
                    <a:cubicBezTo>
                      <a:pt x="26003" y="1075388"/>
                      <a:pt x="25177" y="979890"/>
                      <a:pt x="27781" y="884875"/>
                    </a:cubicBezTo>
                    <a:cubicBezTo>
                      <a:pt x="32988" y="694438"/>
                      <a:pt x="58959" y="504840"/>
                      <a:pt x="103092" y="319572"/>
                    </a:cubicBezTo>
                    <a:cubicBezTo>
                      <a:pt x="128111" y="214682"/>
                      <a:pt x="159480" y="111965"/>
                      <a:pt x="193198" y="9603"/>
                    </a:cubicBezTo>
                    <a:cubicBezTo>
                      <a:pt x="195294" y="3291"/>
                      <a:pt x="186277" y="-1053"/>
                      <a:pt x="183546" y="531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4" name="Google Shape;494;p30"/>
              <p:cNvSpPr/>
              <p:nvPr/>
            </p:nvSpPr>
            <p:spPr>
              <a:xfrm>
                <a:off x="6250684" y="2208078"/>
                <a:ext cx="280891" cy="1487781"/>
              </a:xfrm>
              <a:custGeom>
                <a:avLst/>
                <a:gdLst/>
                <a:ahLst/>
                <a:cxnLst/>
                <a:rect l="l" t="t" r="r" b="b"/>
                <a:pathLst>
                  <a:path w="374521" h="1983708" extrusionOk="0">
                    <a:moveTo>
                      <a:pt x="41533" y="803586"/>
                    </a:moveTo>
                    <a:cubicBezTo>
                      <a:pt x="28325" y="828764"/>
                      <a:pt x="23817" y="855987"/>
                      <a:pt x="26293" y="884238"/>
                    </a:cubicBezTo>
                    <a:cubicBezTo>
                      <a:pt x="28770" y="914146"/>
                      <a:pt x="37406" y="942950"/>
                      <a:pt x="45534" y="971677"/>
                    </a:cubicBezTo>
                    <a:cubicBezTo>
                      <a:pt x="53662" y="1000322"/>
                      <a:pt x="61472" y="1029126"/>
                      <a:pt x="68966" y="1057936"/>
                    </a:cubicBezTo>
                    <a:cubicBezTo>
                      <a:pt x="98874" y="1172909"/>
                      <a:pt x="124020" y="1289076"/>
                      <a:pt x="144086" y="1406113"/>
                    </a:cubicBezTo>
                    <a:cubicBezTo>
                      <a:pt x="171899" y="1567498"/>
                      <a:pt x="189869" y="1730217"/>
                      <a:pt x="197426" y="1893571"/>
                    </a:cubicBezTo>
                    <a:cubicBezTo>
                      <a:pt x="192727" y="1924432"/>
                      <a:pt x="188155" y="1955134"/>
                      <a:pt x="183773" y="1985672"/>
                    </a:cubicBezTo>
                    <a:cubicBezTo>
                      <a:pt x="180027" y="1895000"/>
                      <a:pt x="173550" y="1804322"/>
                      <a:pt x="164596" y="1714120"/>
                    </a:cubicBezTo>
                    <a:cubicBezTo>
                      <a:pt x="140403" y="1471055"/>
                      <a:pt x="95890" y="1230211"/>
                      <a:pt x="30167" y="994963"/>
                    </a:cubicBezTo>
                    <a:cubicBezTo>
                      <a:pt x="14863" y="940346"/>
                      <a:pt x="-6155" y="881552"/>
                      <a:pt x="10165" y="824649"/>
                    </a:cubicBezTo>
                    <a:cubicBezTo>
                      <a:pt x="24960" y="773202"/>
                      <a:pt x="66044" y="734136"/>
                      <a:pt x="102176" y="696811"/>
                    </a:cubicBezTo>
                    <a:cubicBezTo>
                      <a:pt x="177614" y="618839"/>
                      <a:pt x="258068" y="546081"/>
                      <a:pt x="342524" y="478053"/>
                    </a:cubicBezTo>
                    <a:cubicBezTo>
                      <a:pt x="265244" y="467087"/>
                      <a:pt x="188028" y="456038"/>
                      <a:pt x="110812" y="444754"/>
                    </a:cubicBezTo>
                    <a:cubicBezTo>
                      <a:pt x="103446" y="443649"/>
                      <a:pt x="99954" y="435839"/>
                      <a:pt x="102493" y="429368"/>
                    </a:cubicBezTo>
                    <a:cubicBezTo>
                      <a:pt x="115638" y="395275"/>
                      <a:pt x="129735" y="361575"/>
                      <a:pt x="144975" y="328428"/>
                    </a:cubicBezTo>
                    <a:cubicBezTo>
                      <a:pt x="171455" y="270586"/>
                      <a:pt x="201172" y="214242"/>
                      <a:pt x="234129" y="159867"/>
                    </a:cubicBezTo>
                    <a:cubicBezTo>
                      <a:pt x="250321" y="133191"/>
                      <a:pt x="267149" y="106991"/>
                      <a:pt x="284739" y="81267"/>
                    </a:cubicBezTo>
                    <a:cubicBezTo>
                      <a:pt x="298899" y="60509"/>
                      <a:pt x="314583" y="40862"/>
                      <a:pt x="330268" y="21208"/>
                    </a:cubicBezTo>
                    <a:cubicBezTo>
                      <a:pt x="334586" y="15767"/>
                      <a:pt x="338967" y="10401"/>
                      <a:pt x="343286" y="4952"/>
                    </a:cubicBezTo>
                    <a:cubicBezTo>
                      <a:pt x="346968" y="292"/>
                      <a:pt x="352620" y="1638"/>
                      <a:pt x="355541" y="5187"/>
                    </a:cubicBezTo>
                    <a:cubicBezTo>
                      <a:pt x="357573" y="7715"/>
                      <a:pt x="358208" y="11423"/>
                      <a:pt x="355668" y="14820"/>
                    </a:cubicBezTo>
                    <a:cubicBezTo>
                      <a:pt x="331729" y="47332"/>
                      <a:pt x="309821" y="81343"/>
                      <a:pt x="287787" y="115119"/>
                    </a:cubicBezTo>
                    <a:cubicBezTo>
                      <a:pt x="265625" y="149129"/>
                      <a:pt x="244543" y="183934"/>
                      <a:pt x="224731" y="219367"/>
                    </a:cubicBezTo>
                    <a:cubicBezTo>
                      <a:pt x="187838" y="285654"/>
                      <a:pt x="155516" y="354317"/>
                      <a:pt x="127893" y="424948"/>
                    </a:cubicBezTo>
                    <a:cubicBezTo>
                      <a:pt x="208666" y="436626"/>
                      <a:pt x="289374" y="448539"/>
                      <a:pt x="370019" y="460457"/>
                    </a:cubicBezTo>
                    <a:cubicBezTo>
                      <a:pt x="379354" y="461873"/>
                      <a:pt x="381703" y="474110"/>
                      <a:pt x="374718" y="479634"/>
                    </a:cubicBezTo>
                    <a:cubicBezTo>
                      <a:pt x="273181" y="558946"/>
                      <a:pt x="177487" y="646303"/>
                      <a:pt x="89729" y="740613"/>
                    </a:cubicBezTo>
                    <a:cubicBezTo>
                      <a:pt x="71823" y="759866"/>
                      <a:pt x="53916" y="780072"/>
                      <a:pt x="41533" y="80358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5" name="Google Shape;495;p30"/>
              <p:cNvSpPr/>
              <p:nvPr/>
            </p:nvSpPr>
            <p:spPr>
              <a:xfrm>
                <a:off x="6666124" y="2033079"/>
                <a:ext cx="778268" cy="1675445"/>
              </a:xfrm>
              <a:custGeom>
                <a:avLst/>
                <a:gdLst/>
                <a:ahLst/>
                <a:cxnLst/>
                <a:rect l="l" t="t" r="r" b="b"/>
                <a:pathLst>
                  <a:path w="1037691" h="2233926" extrusionOk="0">
                    <a:moveTo>
                      <a:pt x="1018787" y="713542"/>
                    </a:moveTo>
                    <a:cubicBezTo>
                      <a:pt x="1018215" y="718120"/>
                      <a:pt x="1013644" y="722699"/>
                      <a:pt x="1009008" y="722781"/>
                    </a:cubicBezTo>
                    <a:cubicBezTo>
                      <a:pt x="847020" y="725619"/>
                      <a:pt x="685158" y="728147"/>
                      <a:pt x="523296" y="730751"/>
                    </a:cubicBezTo>
                    <a:cubicBezTo>
                      <a:pt x="657091" y="858830"/>
                      <a:pt x="790886" y="987068"/>
                      <a:pt x="924934" y="1114913"/>
                    </a:cubicBezTo>
                    <a:cubicBezTo>
                      <a:pt x="929062" y="1118856"/>
                      <a:pt x="931348" y="1126432"/>
                      <a:pt x="926776" y="1131093"/>
                    </a:cubicBezTo>
                    <a:cubicBezTo>
                      <a:pt x="831272" y="1226661"/>
                      <a:pt x="738053" y="1324355"/>
                      <a:pt x="647439" y="1424501"/>
                    </a:cubicBezTo>
                    <a:cubicBezTo>
                      <a:pt x="486847" y="1601984"/>
                      <a:pt x="334574" y="1786966"/>
                      <a:pt x="190620" y="1978177"/>
                    </a:cubicBezTo>
                    <a:cubicBezTo>
                      <a:pt x="126929" y="2062854"/>
                      <a:pt x="64889" y="2148719"/>
                      <a:pt x="4691" y="2235835"/>
                    </a:cubicBezTo>
                    <a:cubicBezTo>
                      <a:pt x="7549" y="2219185"/>
                      <a:pt x="10343" y="2202536"/>
                      <a:pt x="13454" y="2185880"/>
                    </a:cubicBezTo>
                    <a:lnTo>
                      <a:pt x="13454" y="2185803"/>
                    </a:lnTo>
                    <a:cubicBezTo>
                      <a:pt x="141471" y="2001298"/>
                      <a:pt x="277107" y="1822240"/>
                      <a:pt x="420871" y="1649647"/>
                    </a:cubicBezTo>
                    <a:cubicBezTo>
                      <a:pt x="572827" y="1467192"/>
                      <a:pt x="733101" y="1291602"/>
                      <a:pt x="901312" y="1124146"/>
                    </a:cubicBezTo>
                    <a:cubicBezTo>
                      <a:pt x="764089" y="992117"/>
                      <a:pt x="626484" y="860487"/>
                      <a:pt x="488943" y="728700"/>
                    </a:cubicBezTo>
                    <a:cubicBezTo>
                      <a:pt x="482529" y="722622"/>
                      <a:pt x="484117" y="708963"/>
                      <a:pt x="494848" y="708811"/>
                    </a:cubicBezTo>
                    <a:cubicBezTo>
                      <a:pt x="662615" y="706125"/>
                      <a:pt x="830383" y="703287"/>
                      <a:pt x="998086" y="700918"/>
                    </a:cubicBezTo>
                    <a:cubicBezTo>
                      <a:pt x="1004373" y="652703"/>
                      <a:pt x="1009579" y="604246"/>
                      <a:pt x="1013390" y="555795"/>
                    </a:cubicBezTo>
                    <a:cubicBezTo>
                      <a:pt x="1027551" y="373734"/>
                      <a:pt x="1022661" y="190251"/>
                      <a:pt x="1004944" y="8666"/>
                    </a:cubicBezTo>
                    <a:cubicBezTo>
                      <a:pt x="1004817" y="7009"/>
                      <a:pt x="1005198" y="5592"/>
                      <a:pt x="1005897" y="4564"/>
                    </a:cubicBezTo>
                    <a:cubicBezTo>
                      <a:pt x="1008754" y="379"/>
                      <a:pt x="1016628" y="1008"/>
                      <a:pt x="1017581" y="7402"/>
                    </a:cubicBezTo>
                    <a:cubicBezTo>
                      <a:pt x="1018279" y="11981"/>
                      <a:pt x="1018915" y="16635"/>
                      <a:pt x="1019549" y="21214"/>
                    </a:cubicBezTo>
                    <a:lnTo>
                      <a:pt x="1019613" y="21214"/>
                    </a:lnTo>
                    <a:cubicBezTo>
                      <a:pt x="1026344" y="68642"/>
                      <a:pt x="1031868" y="116229"/>
                      <a:pt x="1035424" y="164051"/>
                    </a:cubicBezTo>
                    <a:cubicBezTo>
                      <a:pt x="1048886" y="347134"/>
                      <a:pt x="1042536" y="531564"/>
                      <a:pt x="1018787" y="71354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30"/>
              <p:cNvSpPr/>
              <p:nvPr/>
            </p:nvSpPr>
            <p:spPr>
              <a:xfrm>
                <a:off x="7721654" y="3103942"/>
                <a:ext cx="156607" cy="546381"/>
              </a:xfrm>
              <a:custGeom>
                <a:avLst/>
                <a:gdLst/>
                <a:ahLst/>
                <a:cxnLst/>
                <a:rect l="l" t="t" r="r" b="b"/>
                <a:pathLst>
                  <a:path w="208809" h="728508" extrusionOk="0">
                    <a:moveTo>
                      <a:pt x="213636" y="723168"/>
                    </a:moveTo>
                    <a:cubicBezTo>
                      <a:pt x="183346" y="631360"/>
                      <a:pt x="147659" y="541438"/>
                      <a:pt x="119211" y="448994"/>
                    </a:cubicBezTo>
                    <a:cubicBezTo>
                      <a:pt x="90700" y="356341"/>
                      <a:pt x="67395" y="262323"/>
                      <a:pt x="48091" y="167353"/>
                    </a:cubicBezTo>
                    <a:cubicBezTo>
                      <a:pt x="42757" y="141368"/>
                      <a:pt x="37740" y="115346"/>
                      <a:pt x="32851" y="89292"/>
                    </a:cubicBezTo>
                    <a:cubicBezTo>
                      <a:pt x="27771" y="61993"/>
                      <a:pt x="21294" y="34860"/>
                      <a:pt x="17166" y="7421"/>
                    </a:cubicBezTo>
                    <a:cubicBezTo>
                      <a:pt x="16024" y="-154"/>
                      <a:pt x="4403" y="887"/>
                      <a:pt x="5228" y="8583"/>
                    </a:cubicBezTo>
                    <a:cubicBezTo>
                      <a:pt x="8023" y="33037"/>
                      <a:pt x="9356" y="57580"/>
                      <a:pt x="12467" y="82027"/>
                    </a:cubicBezTo>
                    <a:cubicBezTo>
                      <a:pt x="15515" y="106405"/>
                      <a:pt x="19389" y="130751"/>
                      <a:pt x="23643" y="154957"/>
                    </a:cubicBezTo>
                    <a:cubicBezTo>
                      <a:pt x="31899" y="202043"/>
                      <a:pt x="41931" y="248791"/>
                      <a:pt x="52980" y="295292"/>
                    </a:cubicBezTo>
                    <a:cubicBezTo>
                      <a:pt x="75523" y="389926"/>
                      <a:pt x="103526" y="483252"/>
                      <a:pt x="136356" y="574819"/>
                    </a:cubicBezTo>
                    <a:cubicBezTo>
                      <a:pt x="155088" y="626979"/>
                      <a:pt x="176615" y="678414"/>
                      <a:pt x="202777" y="727328"/>
                    </a:cubicBezTo>
                    <a:cubicBezTo>
                      <a:pt x="206206" y="733747"/>
                      <a:pt x="215985" y="730452"/>
                      <a:pt x="213636" y="72316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7" name="Google Shape;497;p30"/>
              <p:cNvSpPr/>
              <p:nvPr/>
            </p:nvSpPr>
            <p:spPr>
              <a:xfrm>
                <a:off x="7475407" y="4156615"/>
                <a:ext cx="337604" cy="288360"/>
              </a:xfrm>
              <a:custGeom>
                <a:avLst/>
                <a:gdLst/>
                <a:ahLst/>
                <a:cxnLst/>
                <a:rect l="l" t="t" r="r" b="b"/>
                <a:pathLst>
                  <a:path w="450138" h="384480" extrusionOk="0">
                    <a:moveTo>
                      <a:pt x="444516" y="3994"/>
                    </a:moveTo>
                    <a:cubicBezTo>
                      <a:pt x="380000" y="41758"/>
                      <a:pt x="321643" y="91078"/>
                      <a:pt x="264049" y="138386"/>
                    </a:cubicBezTo>
                    <a:cubicBezTo>
                      <a:pt x="206010" y="186011"/>
                      <a:pt x="149558" y="235439"/>
                      <a:pt x="94694" y="286633"/>
                    </a:cubicBezTo>
                    <a:cubicBezTo>
                      <a:pt x="79772" y="300533"/>
                      <a:pt x="64913" y="314529"/>
                      <a:pt x="50498" y="328956"/>
                    </a:cubicBezTo>
                    <a:cubicBezTo>
                      <a:pt x="34940" y="344520"/>
                      <a:pt x="21034" y="361150"/>
                      <a:pt x="6429" y="377457"/>
                    </a:cubicBezTo>
                    <a:cubicBezTo>
                      <a:pt x="1984" y="382429"/>
                      <a:pt x="9540" y="390544"/>
                      <a:pt x="14684" y="386011"/>
                    </a:cubicBezTo>
                    <a:cubicBezTo>
                      <a:pt x="28717" y="373603"/>
                      <a:pt x="43513" y="362008"/>
                      <a:pt x="57356" y="349250"/>
                    </a:cubicBezTo>
                    <a:cubicBezTo>
                      <a:pt x="70818" y="336874"/>
                      <a:pt x="84153" y="324371"/>
                      <a:pt x="97488" y="311919"/>
                    </a:cubicBezTo>
                    <a:cubicBezTo>
                      <a:pt x="124729" y="286576"/>
                      <a:pt x="152288" y="261576"/>
                      <a:pt x="180228" y="237021"/>
                    </a:cubicBezTo>
                    <a:cubicBezTo>
                      <a:pt x="236172" y="187897"/>
                      <a:pt x="293513" y="140399"/>
                      <a:pt x="352251" y="94742"/>
                    </a:cubicBezTo>
                    <a:cubicBezTo>
                      <a:pt x="386032" y="68542"/>
                      <a:pt x="420513" y="43218"/>
                      <a:pt x="452580" y="14961"/>
                    </a:cubicBezTo>
                    <a:cubicBezTo>
                      <a:pt x="459248" y="9119"/>
                      <a:pt x="452073" y="-432"/>
                      <a:pt x="444516" y="399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8" name="Google Shape;498;p30"/>
              <p:cNvSpPr/>
              <p:nvPr/>
            </p:nvSpPr>
            <p:spPr>
              <a:xfrm>
                <a:off x="8063582" y="3764309"/>
                <a:ext cx="252437" cy="188346"/>
              </a:xfrm>
              <a:custGeom>
                <a:avLst/>
                <a:gdLst/>
                <a:ahLst/>
                <a:cxnLst/>
                <a:rect l="l" t="t" r="r" b="b"/>
                <a:pathLst>
                  <a:path w="336583" h="251128" extrusionOk="0">
                    <a:moveTo>
                      <a:pt x="332094" y="3273"/>
                    </a:moveTo>
                    <a:cubicBezTo>
                      <a:pt x="301805" y="15922"/>
                      <a:pt x="273992" y="37379"/>
                      <a:pt x="247131" y="55927"/>
                    </a:cubicBezTo>
                    <a:cubicBezTo>
                      <a:pt x="218747" y="75485"/>
                      <a:pt x="190617" y="95399"/>
                      <a:pt x="162867" y="115795"/>
                    </a:cubicBezTo>
                    <a:cubicBezTo>
                      <a:pt x="135689" y="135823"/>
                      <a:pt x="108638" y="156225"/>
                      <a:pt x="82158" y="177193"/>
                    </a:cubicBezTo>
                    <a:cubicBezTo>
                      <a:pt x="56123" y="197767"/>
                      <a:pt x="27294" y="218493"/>
                      <a:pt x="6530" y="244649"/>
                    </a:cubicBezTo>
                    <a:cubicBezTo>
                      <a:pt x="3355" y="248605"/>
                      <a:pt x="7673" y="255711"/>
                      <a:pt x="12753" y="253152"/>
                    </a:cubicBezTo>
                    <a:cubicBezTo>
                      <a:pt x="41963" y="238286"/>
                      <a:pt x="67743" y="215852"/>
                      <a:pt x="93715" y="196103"/>
                    </a:cubicBezTo>
                    <a:cubicBezTo>
                      <a:pt x="120703" y="175644"/>
                      <a:pt x="147690" y="155323"/>
                      <a:pt x="174995" y="135359"/>
                    </a:cubicBezTo>
                    <a:cubicBezTo>
                      <a:pt x="202300" y="115408"/>
                      <a:pt x="229732" y="95653"/>
                      <a:pt x="257482" y="76336"/>
                    </a:cubicBezTo>
                    <a:cubicBezTo>
                      <a:pt x="270880" y="67046"/>
                      <a:pt x="284279" y="57806"/>
                      <a:pt x="297614" y="48478"/>
                    </a:cubicBezTo>
                    <a:cubicBezTo>
                      <a:pt x="311774" y="38534"/>
                      <a:pt x="326887" y="28692"/>
                      <a:pt x="339397" y="16665"/>
                    </a:cubicBezTo>
                    <a:cubicBezTo>
                      <a:pt x="345176" y="11140"/>
                      <a:pt x="340857" y="-397"/>
                      <a:pt x="332094" y="327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30"/>
              <p:cNvSpPr/>
              <p:nvPr/>
            </p:nvSpPr>
            <p:spPr>
              <a:xfrm>
                <a:off x="7781888" y="4808562"/>
                <a:ext cx="141652" cy="334941"/>
              </a:xfrm>
              <a:custGeom>
                <a:avLst/>
                <a:gdLst/>
                <a:ahLst/>
                <a:cxnLst/>
                <a:rect l="l" t="t" r="r" b="b"/>
                <a:pathLst>
                  <a:path w="188870" h="446588" extrusionOk="0">
                    <a:moveTo>
                      <a:pt x="71762" y="51181"/>
                    </a:moveTo>
                    <a:cubicBezTo>
                      <a:pt x="87891" y="59817"/>
                      <a:pt x="104147" y="68262"/>
                      <a:pt x="120340" y="76708"/>
                    </a:cubicBezTo>
                    <a:cubicBezTo>
                      <a:pt x="127452" y="201104"/>
                      <a:pt x="134627" y="325501"/>
                      <a:pt x="141739" y="449898"/>
                    </a:cubicBezTo>
                    <a:lnTo>
                      <a:pt x="162822" y="449898"/>
                    </a:lnTo>
                    <a:cubicBezTo>
                      <a:pt x="157107" y="350012"/>
                      <a:pt x="151391" y="250127"/>
                      <a:pt x="145613" y="150241"/>
                    </a:cubicBezTo>
                    <a:cubicBezTo>
                      <a:pt x="144407" y="129286"/>
                      <a:pt x="143200" y="108331"/>
                      <a:pt x="141994" y="87376"/>
                    </a:cubicBezTo>
                    <a:cubicBezTo>
                      <a:pt x="144787" y="87693"/>
                      <a:pt x="147772" y="86931"/>
                      <a:pt x="149868" y="85344"/>
                    </a:cubicBezTo>
                    <a:cubicBezTo>
                      <a:pt x="164346" y="74358"/>
                      <a:pt x="180411" y="62928"/>
                      <a:pt x="192476" y="49276"/>
                    </a:cubicBezTo>
                    <a:cubicBezTo>
                      <a:pt x="197175" y="44005"/>
                      <a:pt x="190761" y="35306"/>
                      <a:pt x="184284" y="38100"/>
                    </a:cubicBezTo>
                    <a:cubicBezTo>
                      <a:pt x="169616" y="44513"/>
                      <a:pt x="155709" y="54419"/>
                      <a:pt x="142374" y="63817"/>
                    </a:cubicBezTo>
                    <a:cubicBezTo>
                      <a:pt x="122118" y="53657"/>
                      <a:pt x="101798" y="43561"/>
                      <a:pt x="81414" y="33655"/>
                    </a:cubicBezTo>
                    <a:cubicBezTo>
                      <a:pt x="59380" y="22860"/>
                      <a:pt x="37028" y="11557"/>
                      <a:pt x="13787" y="3619"/>
                    </a:cubicBezTo>
                    <a:cubicBezTo>
                      <a:pt x="7818" y="1651"/>
                      <a:pt x="1721" y="9525"/>
                      <a:pt x="7627" y="13716"/>
                    </a:cubicBezTo>
                    <a:cubicBezTo>
                      <a:pt x="27757" y="28003"/>
                      <a:pt x="50046" y="39497"/>
                      <a:pt x="71762" y="5118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0" name="Google Shape;500;p30"/>
              <p:cNvSpPr/>
              <p:nvPr/>
            </p:nvSpPr>
            <p:spPr>
              <a:xfrm>
                <a:off x="7065413" y="4881936"/>
                <a:ext cx="20101" cy="261567"/>
              </a:xfrm>
              <a:custGeom>
                <a:avLst/>
                <a:gdLst/>
                <a:ahLst/>
                <a:cxnLst/>
                <a:rect l="l" t="t" r="r" b="b"/>
                <a:pathLst>
                  <a:path w="26802" h="348756" extrusionOk="0">
                    <a:moveTo>
                      <a:pt x="27374" y="352090"/>
                    </a:moveTo>
                    <a:cubicBezTo>
                      <a:pt x="29660" y="262872"/>
                      <a:pt x="31629" y="173655"/>
                      <a:pt x="31501" y="84437"/>
                    </a:cubicBezTo>
                    <a:cubicBezTo>
                      <a:pt x="31438" y="59545"/>
                      <a:pt x="31374" y="34780"/>
                      <a:pt x="30676" y="9951"/>
                    </a:cubicBezTo>
                    <a:cubicBezTo>
                      <a:pt x="30422" y="1506"/>
                      <a:pt x="16388" y="934"/>
                      <a:pt x="15817" y="9444"/>
                    </a:cubicBezTo>
                    <a:cubicBezTo>
                      <a:pt x="8260" y="114155"/>
                      <a:pt x="7625" y="219502"/>
                      <a:pt x="5276" y="324404"/>
                    </a:cubicBezTo>
                    <a:cubicBezTo>
                      <a:pt x="5085" y="333611"/>
                      <a:pt x="4895" y="342883"/>
                      <a:pt x="4705" y="352090"/>
                    </a:cubicBezTo>
                    <a:lnTo>
                      <a:pt x="27374" y="352090"/>
                    </a:ln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1" name="Google Shape;501;p30"/>
              <p:cNvSpPr/>
              <p:nvPr/>
            </p:nvSpPr>
            <p:spPr>
              <a:xfrm>
                <a:off x="5835229" y="4274480"/>
                <a:ext cx="294589" cy="334415"/>
              </a:xfrm>
              <a:custGeom>
                <a:avLst/>
                <a:gdLst/>
                <a:ahLst/>
                <a:cxnLst/>
                <a:rect l="l" t="t" r="r" b="b"/>
                <a:pathLst>
                  <a:path w="392785" h="445887" extrusionOk="0">
                    <a:moveTo>
                      <a:pt x="4016" y="34856"/>
                    </a:moveTo>
                    <a:cubicBezTo>
                      <a:pt x="4016" y="34856"/>
                      <a:pt x="-2016" y="397701"/>
                      <a:pt x="137557" y="445555"/>
                    </a:cubicBezTo>
                    <a:cubicBezTo>
                      <a:pt x="277130" y="493402"/>
                      <a:pt x="396764" y="2953"/>
                      <a:pt x="396764" y="2953"/>
                    </a:cubicBezTo>
                    <a:lnTo>
                      <a:pt x="4016" y="34856"/>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2" name="Google Shape;502;p30"/>
              <p:cNvSpPr/>
              <p:nvPr/>
            </p:nvSpPr>
            <p:spPr>
              <a:xfrm>
                <a:off x="5763192" y="3553572"/>
                <a:ext cx="628308" cy="766444"/>
              </a:xfrm>
              <a:custGeom>
                <a:avLst/>
                <a:gdLst/>
                <a:ahLst/>
                <a:cxnLst/>
                <a:rect l="l" t="t" r="r" b="b"/>
                <a:pathLst>
                  <a:path w="837744" h="1021925" extrusionOk="0">
                    <a:moveTo>
                      <a:pt x="88126" y="547153"/>
                    </a:moveTo>
                    <a:lnTo>
                      <a:pt x="100128" y="995731"/>
                    </a:lnTo>
                    <a:cubicBezTo>
                      <a:pt x="100128" y="995731"/>
                      <a:pt x="349302" y="1095413"/>
                      <a:pt x="626416" y="923957"/>
                    </a:cubicBezTo>
                    <a:cubicBezTo>
                      <a:pt x="718619" y="866921"/>
                      <a:pt x="839776" y="646836"/>
                      <a:pt x="841745" y="596995"/>
                    </a:cubicBezTo>
                    <a:cubicBezTo>
                      <a:pt x="843713" y="547153"/>
                      <a:pt x="771959" y="527221"/>
                      <a:pt x="771959" y="527221"/>
                    </a:cubicBezTo>
                    <a:cubicBezTo>
                      <a:pt x="771959" y="527221"/>
                      <a:pt x="775959" y="437502"/>
                      <a:pt x="704204" y="393636"/>
                    </a:cubicBezTo>
                    <a:cubicBezTo>
                      <a:pt x="694235" y="387661"/>
                      <a:pt x="674296" y="315886"/>
                      <a:pt x="586538" y="309904"/>
                    </a:cubicBezTo>
                    <a:cubicBezTo>
                      <a:pt x="586538" y="309904"/>
                      <a:pt x="538722" y="226173"/>
                      <a:pt x="492876" y="228168"/>
                    </a:cubicBezTo>
                    <a:cubicBezTo>
                      <a:pt x="446965" y="230155"/>
                      <a:pt x="289485" y="377691"/>
                      <a:pt x="269546" y="383673"/>
                    </a:cubicBezTo>
                    <a:cubicBezTo>
                      <a:pt x="249607" y="389654"/>
                      <a:pt x="74157" y="-9088"/>
                      <a:pt x="18340" y="2882"/>
                    </a:cubicBezTo>
                    <a:cubicBezTo>
                      <a:pt x="-37477" y="14839"/>
                      <a:pt x="88126" y="459435"/>
                      <a:pt x="88126" y="54715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30"/>
              <p:cNvSpPr/>
              <p:nvPr/>
            </p:nvSpPr>
            <p:spPr>
              <a:xfrm>
                <a:off x="6088244" y="3780983"/>
                <a:ext cx="110917" cy="138317"/>
              </a:xfrm>
              <a:custGeom>
                <a:avLst/>
                <a:gdLst/>
                <a:ahLst/>
                <a:cxnLst/>
                <a:rect l="l" t="t" r="r" b="b"/>
                <a:pathLst>
                  <a:path w="147889" h="184422" extrusionOk="0">
                    <a:moveTo>
                      <a:pt x="141496" y="3928"/>
                    </a:moveTo>
                    <a:cubicBezTo>
                      <a:pt x="113619" y="27873"/>
                      <a:pt x="91966" y="59077"/>
                      <a:pt x="69233" y="87779"/>
                    </a:cubicBezTo>
                    <a:cubicBezTo>
                      <a:pt x="57993" y="102016"/>
                      <a:pt x="46690" y="116272"/>
                      <a:pt x="35641" y="130661"/>
                    </a:cubicBezTo>
                    <a:cubicBezTo>
                      <a:pt x="24339" y="145317"/>
                      <a:pt x="12274" y="160785"/>
                      <a:pt x="4653" y="177759"/>
                    </a:cubicBezTo>
                    <a:cubicBezTo>
                      <a:pt x="1987" y="183620"/>
                      <a:pt x="9288" y="189716"/>
                      <a:pt x="14496" y="185677"/>
                    </a:cubicBezTo>
                    <a:cubicBezTo>
                      <a:pt x="28720" y="174622"/>
                      <a:pt x="40658" y="159871"/>
                      <a:pt x="51898" y="145895"/>
                    </a:cubicBezTo>
                    <a:cubicBezTo>
                      <a:pt x="63645" y="131302"/>
                      <a:pt x="75265" y="116570"/>
                      <a:pt x="86759" y="101826"/>
                    </a:cubicBezTo>
                    <a:cubicBezTo>
                      <a:pt x="109365" y="72977"/>
                      <a:pt x="134638" y="44567"/>
                      <a:pt x="151339" y="11846"/>
                    </a:cubicBezTo>
                    <a:cubicBezTo>
                      <a:pt x="154260" y="6175"/>
                      <a:pt x="146449" y="-321"/>
                      <a:pt x="141496" y="392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4" name="Google Shape;504;p30"/>
              <p:cNvSpPr/>
              <p:nvPr/>
            </p:nvSpPr>
            <p:spPr>
              <a:xfrm>
                <a:off x="6182864" y="3840820"/>
                <a:ext cx="102231" cy="141364"/>
              </a:xfrm>
              <a:custGeom>
                <a:avLst/>
                <a:gdLst/>
                <a:ahLst/>
                <a:cxnLst/>
                <a:rect l="l" t="t" r="r" b="b"/>
                <a:pathLst>
                  <a:path w="136308" h="188486" extrusionOk="0">
                    <a:moveTo>
                      <a:pt x="130331" y="4507"/>
                    </a:moveTo>
                    <a:cubicBezTo>
                      <a:pt x="118710" y="18859"/>
                      <a:pt x="106074" y="32124"/>
                      <a:pt x="94898" y="46919"/>
                    </a:cubicBezTo>
                    <a:cubicBezTo>
                      <a:pt x="83785" y="61639"/>
                      <a:pt x="73053" y="76669"/>
                      <a:pt x="62449" y="91718"/>
                    </a:cubicBezTo>
                    <a:cubicBezTo>
                      <a:pt x="51781" y="106787"/>
                      <a:pt x="41176" y="121926"/>
                      <a:pt x="30572" y="137039"/>
                    </a:cubicBezTo>
                    <a:cubicBezTo>
                      <a:pt x="20602" y="151231"/>
                      <a:pt x="9300" y="165810"/>
                      <a:pt x="4410" y="182670"/>
                    </a:cubicBezTo>
                    <a:cubicBezTo>
                      <a:pt x="2505" y="189153"/>
                      <a:pt x="11332" y="193312"/>
                      <a:pt x="16094" y="189820"/>
                    </a:cubicBezTo>
                    <a:cubicBezTo>
                      <a:pt x="30445" y="179310"/>
                      <a:pt x="40288" y="162820"/>
                      <a:pt x="50321" y="148430"/>
                    </a:cubicBezTo>
                    <a:cubicBezTo>
                      <a:pt x="60862" y="133279"/>
                      <a:pt x="71466" y="118141"/>
                      <a:pt x="81944" y="102945"/>
                    </a:cubicBezTo>
                    <a:cubicBezTo>
                      <a:pt x="92485" y="87731"/>
                      <a:pt x="102835" y="72453"/>
                      <a:pt x="112868" y="56901"/>
                    </a:cubicBezTo>
                    <a:cubicBezTo>
                      <a:pt x="122647" y="41731"/>
                      <a:pt x="130521" y="25678"/>
                      <a:pt x="139728" y="10242"/>
                    </a:cubicBezTo>
                    <a:cubicBezTo>
                      <a:pt x="143031" y="4736"/>
                      <a:pt x="134204" y="-249"/>
                      <a:pt x="130331" y="450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5" name="Google Shape;505;p30"/>
              <p:cNvSpPr/>
              <p:nvPr/>
            </p:nvSpPr>
            <p:spPr>
              <a:xfrm>
                <a:off x="6253060" y="3946517"/>
                <a:ext cx="85990" cy="124106"/>
              </a:xfrm>
              <a:custGeom>
                <a:avLst/>
                <a:gdLst/>
                <a:ahLst/>
                <a:cxnLst/>
                <a:rect l="l" t="t" r="r" b="b"/>
                <a:pathLst>
                  <a:path w="114653" h="165474" extrusionOk="0">
                    <a:moveTo>
                      <a:pt x="105803" y="5081"/>
                    </a:moveTo>
                    <a:cubicBezTo>
                      <a:pt x="94626" y="16092"/>
                      <a:pt x="85800" y="29847"/>
                      <a:pt x="76973" y="42750"/>
                    </a:cubicBezTo>
                    <a:cubicBezTo>
                      <a:pt x="68592" y="54999"/>
                      <a:pt x="60273" y="67286"/>
                      <a:pt x="51955" y="79624"/>
                    </a:cubicBezTo>
                    <a:cubicBezTo>
                      <a:pt x="43699" y="91975"/>
                      <a:pt x="35381" y="104313"/>
                      <a:pt x="27317" y="116803"/>
                    </a:cubicBezTo>
                    <a:cubicBezTo>
                      <a:pt x="19188" y="129446"/>
                      <a:pt x="8965" y="143289"/>
                      <a:pt x="4520" y="157768"/>
                    </a:cubicBezTo>
                    <a:cubicBezTo>
                      <a:pt x="2615" y="163908"/>
                      <a:pt x="9219" y="171572"/>
                      <a:pt x="15315" y="166473"/>
                    </a:cubicBezTo>
                    <a:cubicBezTo>
                      <a:pt x="26936" y="156809"/>
                      <a:pt x="35698" y="142680"/>
                      <a:pt x="44208" y="130304"/>
                    </a:cubicBezTo>
                    <a:cubicBezTo>
                      <a:pt x="52844" y="117629"/>
                      <a:pt x="61289" y="104783"/>
                      <a:pt x="69735" y="91969"/>
                    </a:cubicBezTo>
                    <a:cubicBezTo>
                      <a:pt x="78244" y="79129"/>
                      <a:pt x="86562" y="66226"/>
                      <a:pt x="94944" y="53310"/>
                    </a:cubicBezTo>
                    <a:cubicBezTo>
                      <a:pt x="103262" y="40362"/>
                      <a:pt x="112470" y="27021"/>
                      <a:pt x="118185" y="12644"/>
                    </a:cubicBezTo>
                    <a:cubicBezTo>
                      <a:pt x="121487" y="4497"/>
                      <a:pt x="111518" y="-608"/>
                      <a:pt x="105803" y="5081"/>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30"/>
              <p:cNvSpPr/>
              <p:nvPr/>
            </p:nvSpPr>
            <p:spPr>
              <a:xfrm>
                <a:off x="7215963" y="3074498"/>
                <a:ext cx="307537" cy="642402"/>
              </a:xfrm>
              <a:custGeom>
                <a:avLst/>
                <a:gdLst/>
                <a:ahLst/>
                <a:cxnLst/>
                <a:rect l="l" t="t" r="r" b="b"/>
                <a:pathLst>
                  <a:path w="410049" h="856536" extrusionOk="0">
                    <a:moveTo>
                      <a:pt x="410782" y="845086"/>
                    </a:moveTo>
                    <a:cubicBezTo>
                      <a:pt x="383604" y="834506"/>
                      <a:pt x="357124" y="824067"/>
                      <a:pt x="331343" y="810243"/>
                    </a:cubicBezTo>
                    <a:cubicBezTo>
                      <a:pt x="305372" y="796292"/>
                      <a:pt x="280988" y="779947"/>
                      <a:pt x="257874" y="761583"/>
                    </a:cubicBezTo>
                    <a:cubicBezTo>
                      <a:pt x="212091" y="725109"/>
                      <a:pt x="172974" y="680741"/>
                      <a:pt x="140843" y="631846"/>
                    </a:cubicBezTo>
                    <a:cubicBezTo>
                      <a:pt x="66739" y="518994"/>
                      <a:pt x="35624" y="384971"/>
                      <a:pt x="28892" y="251449"/>
                    </a:cubicBezTo>
                    <a:cubicBezTo>
                      <a:pt x="26861" y="210441"/>
                      <a:pt x="27305" y="169420"/>
                      <a:pt x="28575" y="128392"/>
                    </a:cubicBezTo>
                    <a:cubicBezTo>
                      <a:pt x="29147" y="108130"/>
                      <a:pt x="30036" y="87854"/>
                      <a:pt x="31052" y="67604"/>
                    </a:cubicBezTo>
                    <a:cubicBezTo>
                      <a:pt x="32005" y="47347"/>
                      <a:pt x="34354" y="26488"/>
                      <a:pt x="32449" y="6288"/>
                    </a:cubicBezTo>
                    <a:cubicBezTo>
                      <a:pt x="32067" y="2066"/>
                      <a:pt x="25337" y="478"/>
                      <a:pt x="23876" y="4898"/>
                    </a:cubicBezTo>
                    <a:cubicBezTo>
                      <a:pt x="18034" y="22284"/>
                      <a:pt x="15812" y="41074"/>
                      <a:pt x="13526" y="59247"/>
                    </a:cubicBezTo>
                    <a:cubicBezTo>
                      <a:pt x="11176" y="77814"/>
                      <a:pt x="9207" y="96376"/>
                      <a:pt x="7874" y="115045"/>
                    </a:cubicBezTo>
                    <a:cubicBezTo>
                      <a:pt x="5207" y="152148"/>
                      <a:pt x="4381" y="189378"/>
                      <a:pt x="5207" y="226570"/>
                    </a:cubicBezTo>
                    <a:cubicBezTo>
                      <a:pt x="6985" y="301417"/>
                      <a:pt x="16066" y="376011"/>
                      <a:pt x="35369" y="448439"/>
                    </a:cubicBezTo>
                    <a:cubicBezTo>
                      <a:pt x="67628" y="569851"/>
                      <a:pt x="132207" y="683859"/>
                      <a:pt x="228283" y="766085"/>
                    </a:cubicBezTo>
                    <a:cubicBezTo>
                      <a:pt x="278448" y="809037"/>
                      <a:pt x="340932" y="846597"/>
                      <a:pt x="406718" y="858675"/>
                    </a:cubicBezTo>
                    <a:cubicBezTo>
                      <a:pt x="414592" y="860122"/>
                      <a:pt x="418466" y="848064"/>
                      <a:pt x="410782" y="84508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0"/>
              <p:cNvSpPr/>
              <p:nvPr/>
            </p:nvSpPr>
            <p:spPr>
              <a:xfrm>
                <a:off x="7478984" y="3675668"/>
                <a:ext cx="100745" cy="67215"/>
              </a:xfrm>
              <a:custGeom>
                <a:avLst/>
                <a:gdLst/>
                <a:ahLst/>
                <a:cxnLst/>
                <a:rect l="l" t="t" r="r" b="b"/>
                <a:pathLst>
                  <a:path w="134326" h="89620" extrusionOk="0">
                    <a:moveTo>
                      <a:pt x="138871" y="59234"/>
                    </a:moveTo>
                    <a:cubicBezTo>
                      <a:pt x="134617" y="83078"/>
                      <a:pt x="101279" y="97055"/>
                      <a:pt x="64449" y="90450"/>
                    </a:cubicBezTo>
                    <a:cubicBezTo>
                      <a:pt x="27555" y="83840"/>
                      <a:pt x="1203" y="59164"/>
                      <a:pt x="5457" y="35313"/>
                    </a:cubicBezTo>
                    <a:cubicBezTo>
                      <a:pt x="9712" y="11475"/>
                      <a:pt x="43049" y="-2501"/>
                      <a:pt x="79879" y="4103"/>
                    </a:cubicBezTo>
                    <a:cubicBezTo>
                      <a:pt x="116773" y="10713"/>
                      <a:pt x="143189" y="35396"/>
                      <a:pt x="138871" y="592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30"/>
              <p:cNvSpPr/>
              <p:nvPr/>
            </p:nvSpPr>
            <p:spPr>
              <a:xfrm>
                <a:off x="7330520" y="3103130"/>
                <a:ext cx="350737" cy="616159"/>
              </a:xfrm>
              <a:custGeom>
                <a:avLst/>
                <a:gdLst/>
                <a:ahLst/>
                <a:cxnLst/>
                <a:rect l="l" t="t" r="r" b="b"/>
                <a:pathLst>
                  <a:path w="467649" h="821545" extrusionOk="0">
                    <a:moveTo>
                      <a:pt x="9653" y="809897"/>
                    </a:moveTo>
                    <a:cubicBezTo>
                      <a:pt x="37657" y="801648"/>
                      <a:pt x="64899" y="793469"/>
                      <a:pt x="91759" y="781861"/>
                    </a:cubicBezTo>
                    <a:cubicBezTo>
                      <a:pt x="118810" y="770145"/>
                      <a:pt x="144527" y="755909"/>
                      <a:pt x="169039" y="739558"/>
                    </a:cubicBezTo>
                    <a:cubicBezTo>
                      <a:pt x="217743" y="707058"/>
                      <a:pt x="260478" y="666139"/>
                      <a:pt x="296547" y="620114"/>
                    </a:cubicBezTo>
                    <a:cubicBezTo>
                      <a:pt x="379922" y="513897"/>
                      <a:pt x="422214" y="382967"/>
                      <a:pt x="440120" y="250480"/>
                    </a:cubicBezTo>
                    <a:cubicBezTo>
                      <a:pt x="445645" y="209789"/>
                      <a:pt x="448566" y="168876"/>
                      <a:pt x="450852" y="127887"/>
                    </a:cubicBezTo>
                    <a:cubicBezTo>
                      <a:pt x="451931" y="107656"/>
                      <a:pt x="452757" y="87374"/>
                      <a:pt x="453455" y="67111"/>
                    </a:cubicBezTo>
                    <a:cubicBezTo>
                      <a:pt x="454217" y="46848"/>
                      <a:pt x="453582" y="25855"/>
                      <a:pt x="457202" y="5891"/>
                    </a:cubicBezTo>
                    <a:cubicBezTo>
                      <a:pt x="457964" y="1719"/>
                      <a:pt x="464822" y="703"/>
                      <a:pt x="465902" y="5230"/>
                    </a:cubicBezTo>
                    <a:cubicBezTo>
                      <a:pt x="470219" y="23049"/>
                      <a:pt x="470854" y="41953"/>
                      <a:pt x="471616" y="60253"/>
                    </a:cubicBezTo>
                    <a:cubicBezTo>
                      <a:pt x="472378" y="78954"/>
                      <a:pt x="472823" y="97623"/>
                      <a:pt x="472569" y="116330"/>
                    </a:cubicBezTo>
                    <a:cubicBezTo>
                      <a:pt x="472125" y="153528"/>
                      <a:pt x="469775" y="190695"/>
                      <a:pt x="465775" y="227677"/>
                    </a:cubicBezTo>
                    <a:cubicBezTo>
                      <a:pt x="457774" y="302119"/>
                      <a:pt x="442406" y="375683"/>
                      <a:pt x="417133" y="446232"/>
                    </a:cubicBezTo>
                    <a:cubicBezTo>
                      <a:pt x="374715" y="564494"/>
                      <a:pt x="300865" y="672679"/>
                      <a:pt x="198185" y="746530"/>
                    </a:cubicBezTo>
                    <a:cubicBezTo>
                      <a:pt x="144527" y="785106"/>
                      <a:pt x="79123" y="817282"/>
                      <a:pt x="12575" y="823778"/>
                    </a:cubicBezTo>
                    <a:cubicBezTo>
                      <a:pt x="4637" y="824559"/>
                      <a:pt x="1779" y="812221"/>
                      <a:pt x="9653" y="8098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30"/>
              <p:cNvSpPr/>
              <p:nvPr/>
            </p:nvSpPr>
            <p:spPr>
              <a:xfrm>
                <a:off x="7274151" y="3677646"/>
                <a:ext cx="101396" cy="66197"/>
              </a:xfrm>
              <a:custGeom>
                <a:avLst/>
                <a:gdLst/>
                <a:ahLst/>
                <a:cxnLst/>
                <a:rect l="l" t="t" r="r" b="b"/>
                <a:pathLst>
                  <a:path w="135195" h="88263" extrusionOk="0">
                    <a:moveTo>
                      <a:pt x="4999" y="52907"/>
                    </a:moveTo>
                    <a:cubicBezTo>
                      <a:pt x="7222" y="77025"/>
                      <a:pt x="39290" y="93757"/>
                      <a:pt x="76564" y="90271"/>
                    </a:cubicBezTo>
                    <a:cubicBezTo>
                      <a:pt x="113839" y="86785"/>
                      <a:pt x="142223" y="64414"/>
                      <a:pt x="139937" y="40290"/>
                    </a:cubicBezTo>
                    <a:cubicBezTo>
                      <a:pt x="137715" y="16173"/>
                      <a:pt x="105647" y="-559"/>
                      <a:pt x="68372" y="2927"/>
                    </a:cubicBezTo>
                    <a:cubicBezTo>
                      <a:pt x="31098" y="6413"/>
                      <a:pt x="2713" y="28790"/>
                      <a:pt x="4999" y="529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30"/>
              <p:cNvSpPr/>
              <p:nvPr/>
            </p:nvSpPr>
            <p:spPr>
              <a:xfrm>
                <a:off x="7438079" y="2049334"/>
                <a:ext cx="89582" cy="401403"/>
              </a:xfrm>
              <a:custGeom>
                <a:avLst/>
                <a:gdLst/>
                <a:ahLst/>
                <a:cxnLst/>
                <a:rect l="l" t="t" r="r" b="b"/>
                <a:pathLst>
                  <a:path w="119443" h="535204" extrusionOk="0">
                    <a:moveTo>
                      <a:pt x="124419" y="535443"/>
                    </a:moveTo>
                    <a:lnTo>
                      <a:pt x="77048" y="536700"/>
                    </a:lnTo>
                    <a:cubicBezTo>
                      <a:pt x="76984" y="532045"/>
                      <a:pt x="76794" y="527391"/>
                      <a:pt x="76667" y="522813"/>
                    </a:cubicBezTo>
                    <a:cubicBezTo>
                      <a:pt x="69238" y="276356"/>
                      <a:pt x="34566" y="105268"/>
                      <a:pt x="4975" y="1496"/>
                    </a:cubicBezTo>
                    <a:cubicBezTo>
                      <a:pt x="17929" y="3865"/>
                      <a:pt x="35773" y="7490"/>
                      <a:pt x="57744" y="12856"/>
                    </a:cubicBezTo>
                    <a:cubicBezTo>
                      <a:pt x="86509" y="121448"/>
                      <a:pt x="117243" y="288745"/>
                      <a:pt x="124102" y="523289"/>
                    </a:cubicBezTo>
                    <a:cubicBezTo>
                      <a:pt x="124164" y="527315"/>
                      <a:pt x="124355" y="531340"/>
                      <a:pt x="124419" y="53544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30"/>
              <p:cNvSpPr/>
              <p:nvPr/>
            </p:nvSpPr>
            <p:spPr>
              <a:xfrm>
                <a:off x="7205096" y="2429910"/>
                <a:ext cx="492842" cy="757051"/>
              </a:xfrm>
              <a:custGeom>
                <a:avLst/>
                <a:gdLst/>
                <a:ahLst/>
                <a:cxnLst/>
                <a:rect l="l" t="t" r="r" b="b"/>
                <a:pathLst>
                  <a:path w="657123" h="1009402" extrusionOk="0">
                    <a:moveTo>
                      <a:pt x="656338" y="1011270"/>
                    </a:moveTo>
                    <a:lnTo>
                      <a:pt x="609031" y="1008540"/>
                    </a:lnTo>
                    <a:cubicBezTo>
                      <a:pt x="649734" y="301734"/>
                      <a:pt x="457520" y="96755"/>
                      <a:pt x="410022" y="57335"/>
                    </a:cubicBezTo>
                    <a:cubicBezTo>
                      <a:pt x="79249" y="262846"/>
                      <a:pt x="52516" y="985337"/>
                      <a:pt x="52262" y="992703"/>
                    </a:cubicBezTo>
                    <a:lnTo>
                      <a:pt x="4955" y="991211"/>
                    </a:lnTo>
                    <a:cubicBezTo>
                      <a:pt x="5907" y="959651"/>
                      <a:pt x="33466" y="215952"/>
                      <a:pt x="399735" y="8420"/>
                    </a:cubicBezTo>
                    <a:lnTo>
                      <a:pt x="411291" y="1867"/>
                    </a:lnTo>
                    <a:lnTo>
                      <a:pt x="422912" y="8325"/>
                    </a:lnTo>
                    <a:cubicBezTo>
                      <a:pt x="434406" y="14726"/>
                      <a:pt x="704471" y="174683"/>
                      <a:pt x="656338" y="101127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2" name="Google Shape;512;p30"/>
              <p:cNvSpPr/>
              <p:nvPr/>
            </p:nvSpPr>
            <p:spPr>
              <a:xfrm>
                <a:off x="6124103" y="2267256"/>
                <a:ext cx="275843" cy="763282"/>
              </a:xfrm>
              <a:custGeom>
                <a:avLst/>
                <a:gdLst/>
                <a:ahLst/>
                <a:cxnLst/>
                <a:rect l="l" t="t" r="r" b="b"/>
                <a:pathLst>
                  <a:path w="367791" h="1017709" extrusionOk="0">
                    <a:moveTo>
                      <a:pt x="371956" y="1761"/>
                    </a:moveTo>
                    <a:cubicBezTo>
                      <a:pt x="112876" y="366436"/>
                      <a:pt x="51979" y="1012599"/>
                      <a:pt x="51280" y="1019470"/>
                    </a:cubicBezTo>
                    <a:lnTo>
                      <a:pt x="4164" y="1015203"/>
                    </a:lnTo>
                    <a:cubicBezTo>
                      <a:pt x="6513" y="988685"/>
                      <a:pt x="59218" y="431701"/>
                      <a:pt x="282104" y="53457"/>
                    </a:cubicBezTo>
                    <a:cubicBezTo>
                      <a:pt x="314044" y="33568"/>
                      <a:pt x="344333" y="16366"/>
                      <a:pt x="371956" y="176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30"/>
              <p:cNvSpPr/>
              <p:nvPr/>
            </p:nvSpPr>
            <p:spPr>
              <a:xfrm>
                <a:off x="6048914" y="2937830"/>
                <a:ext cx="203623" cy="245015"/>
              </a:xfrm>
              <a:custGeom>
                <a:avLst/>
                <a:gdLst/>
                <a:ahLst/>
                <a:cxnLst/>
                <a:rect l="l" t="t" r="r" b="b"/>
                <a:pathLst>
                  <a:path w="271497" h="326687" extrusionOk="0">
                    <a:moveTo>
                      <a:pt x="275030" y="175501"/>
                    </a:moveTo>
                    <a:cubicBezTo>
                      <a:pt x="268299" y="265537"/>
                      <a:pt x="202322" y="333996"/>
                      <a:pt x="127646" y="328402"/>
                    </a:cubicBezTo>
                    <a:cubicBezTo>
                      <a:pt x="52971" y="322814"/>
                      <a:pt x="-2084" y="245287"/>
                      <a:pt x="4647" y="155250"/>
                    </a:cubicBezTo>
                    <a:cubicBezTo>
                      <a:pt x="11378" y="65213"/>
                      <a:pt x="77418" y="-3239"/>
                      <a:pt x="152031" y="2355"/>
                    </a:cubicBezTo>
                    <a:cubicBezTo>
                      <a:pt x="226707" y="7943"/>
                      <a:pt x="281761" y="85464"/>
                      <a:pt x="275030" y="1755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30"/>
              <p:cNvSpPr/>
              <p:nvPr/>
            </p:nvSpPr>
            <p:spPr>
              <a:xfrm>
                <a:off x="6083913" y="2989543"/>
                <a:ext cx="113004" cy="135987"/>
              </a:xfrm>
              <a:custGeom>
                <a:avLst/>
                <a:gdLst/>
                <a:ahLst/>
                <a:cxnLst/>
                <a:rect l="l" t="t" r="r" b="b"/>
                <a:pathLst>
                  <a:path w="150672" h="181316" extrusionOk="0">
                    <a:moveTo>
                      <a:pt x="154444" y="98312"/>
                    </a:moveTo>
                    <a:cubicBezTo>
                      <a:pt x="150698" y="148280"/>
                      <a:pt x="114058" y="186272"/>
                      <a:pt x="72656" y="183173"/>
                    </a:cubicBezTo>
                    <a:cubicBezTo>
                      <a:pt x="31191" y="180068"/>
                      <a:pt x="647" y="137040"/>
                      <a:pt x="4394" y="87072"/>
                    </a:cubicBezTo>
                    <a:cubicBezTo>
                      <a:pt x="8140" y="37098"/>
                      <a:pt x="44780" y="-895"/>
                      <a:pt x="86182" y="2211"/>
                    </a:cubicBezTo>
                    <a:cubicBezTo>
                      <a:pt x="127648" y="5310"/>
                      <a:pt x="158191" y="48343"/>
                      <a:pt x="154444" y="9831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30"/>
              <p:cNvSpPr/>
              <p:nvPr/>
            </p:nvSpPr>
            <p:spPr>
              <a:xfrm>
                <a:off x="6715940" y="3892446"/>
                <a:ext cx="87487" cy="121115"/>
              </a:xfrm>
              <a:custGeom>
                <a:avLst/>
                <a:gdLst/>
                <a:ahLst/>
                <a:cxnLst/>
                <a:rect l="l" t="t" r="r" b="b"/>
                <a:pathLst>
                  <a:path w="116649" h="161487" extrusionOk="0">
                    <a:moveTo>
                      <a:pt x="121144" y="83369"/>
                    </a:moveTo>
                    <a:cubicBezTo>
                      <a:pt x="121144" y="127965"/>
                      <a:pt x="94982" y="164116"/>
                      <a:pt x="62787" y="164116"/>
                    </a:cubicBezTo>
                    <a:cubicBezTo>
                      <a:pt x="30593" y="164116"/>
                      <a:pt x="4495" y="127965"/>
                      <a:pt x="4495" y="83369"/>
                    </a:cubicBezTo>
                    <a:cubicBezTo>
                      <a:pt x="4495" y="38779"/>
                      <a:pt x="30593" y="2628"/>
                      <a:pt x="62787" y="2628"/>
                    </a:cubicBezTo>
                    <a:cubicBezTo>
                      <a:pt x="94982" y="2628"/>
                      <a:pt x="121144" y="38779"/>
                      <a:pt x="121144" y="8336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6" name="Google Shape;516;p30"/>
              <p:cNvSpPr/>
              <p:nvPr/>
            </p:nvSpPr>
            <p:spPr>
              <a:xfrm>
                <a:off x="6675554" y="4679693"/>
                <a:ext cx="87488" cy="121100"/>
              </a:xfrm>
              <a:custGeom>
                <a:avLst/>
                <a:gdLst/>
                <a:ahLst/>
                <a:cxnLst/>
                <a:rect l="l" t="t" r="r" b="b"/>
                <a:pathLst>
                  <a:path w="116650" h="161467" extrusionOk="0">
                    <a:moveTo>
                      <a:pt x="121118" y="83899"/>
                    </a:moveTo>
                    <a:cubicBezTo>
                      <a:pt x="121118" y="128488"/>
                      <a:pt x="95019" y="164620"/>
                      <a:pt x="62825" y="164620"/>
                    </a:cubicBezTo>
                    <a:cubicBezTo>
                      <a:pt x="30567" y="164620"/>
                      <a:pt x="4468" y="128488"/>
                      <a:pt x="4468" y="83899"/>
                    </a:cubicBezTo>
                    <a:cubicBezTo>
                      <a:pt x="4468" y="39309"/>
                      <a:pt x="30567" y="3152"/>
                      <a:pt x="62825" y="3152"/>
                    </a:cubicBezTo>
                    <a:cubicBezTo>
                      <a:pt x="95019" y="3152"/>
                      <a:pt x="121118" y="39309"/>
                      <a:pt x="121118" y="8389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17" name="Google Shape;517;p30"/>
            <p:cNvSpPr/>
            <p:nvPr/>
          </p:nvSpPr>
          <p:spPr>
            <a:xfrm rot="10800000">
              <a:off x="5609251" y="1281827"/>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8" name="Google Shape;518;p30"/>
            <p:cNvSpPr/>
            <p:nvPr/>
          </p:nvSpPr>
          <p:spPr>
            <a:xfrm rot="10800000">
              <a:off x="5959820" y="798570"/>
              <a:ext cx="406705" cy="40670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19" name="Google Shape;519;p30"/>
          <p:cNvSpPr/>
          <p:nvPr/>
        </p:nvSpPr>
        <p:spPr>
          <a:xfrm rot="-2700000">
            <a:off x="527325" y="4254765"/>
            <a:ext cx="2228921" cy="2228921"/>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20" name="Google Shape;520;p30"/>
          <p:cNvGrpSpPr/>
          <p:nvPr/>
        </p:nvGrpSpPr>
        <p:grpSpPr>
          <a:xfrm>
            <a:off x="276538" y="4265936"/>
            <a:ext cx="537900" cy="519860"/>
            <a:chOff x="276538" y="4265936"/>
            <a:chExt cx="537900" cy="519860"/>
          </a:xfrm>
        </p:grpSpPr>
        <p:sp>
          <p:nvSpPr>
            <p:cNvPr id="521" name="Google Shape;521;p30"/>
            <p:cNvSpPr/>
            <p:nvPr/>
          </p:nvSpPr>
          <p:spPr>
            <a:xfrm rot="10800000">
              <a:off x="620490" y="4591849"/>
              <a:ext cx="193947" cy="19394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30"/>
            <p:cNvSpPr/>
            <p:nvPr/>
          </p:nvSpPr>
          <p:spPr>
            <a:xfrm rot="10800000">
              <a:off x="276538" y="4265936"/>
              <a:ext cx="267245" cy="26724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617D97AB-AA17-0AA9-56CF-92FAE8DE0F1C}"/>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747B00AD-C687-A448-5185-7E4596B0A21E}"/>
              </a:ext>
            </a:extLst>
          </p:cNvPr>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a:extLst>
              <a:ext uri="{FF2B5EF4-FFF2-40B4-BE49-F238E27FC236}">
                <a16:creationId xmlns:a16="http://schemas.microsoft.com/office/drawing/2014/main" id="{C236BE65-9A35-2832-950C-184F765C70C4}"/>
              </a:ext>
            </a:extLst>
          </p:cNvPr>
          <p:cNvSpPr txBox="1">
            <a:spLocks noGrp="1"/>
          </p:cNvSpPr>
          <p:nvPr>
            <p:ph type="title"/>
          </p:nvPr>
        </p:nvSpPr>
        <p:spPr>
          <a:xfrm flipH="1">
            <a:off x="547692" y="21035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600" dirty="0"/>
              <a:t>Materials &amp; Procedure</a:t>
            </a:r>
          </a:p>
        </p:txBody>
      </p:sp>
      <p:sp>
        <p:nvSpPr>
          <p:cNvPr id="630" name="Google Shape;630;p34">
            <a:extLst>
              <a:ext uri="{FF2B5EF4-FFF2-40B4-BE49-F238E27FC236}">
                <a16:creationId xmlns:a16="http://schemas.microsoft.com/office/drawing/2014/main" id="{19FF630B-96C9-1687-2FCA-9275ADDE1F68}"/>
              </a:ext>
            </a:extLst>
          </p:cNvPr>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631" name="Google Shape;631;p34">
            <a:extLst>
              <a:ext uri="{FF2B5EF4-FFF2-40B4-BE49-F238E27FC236}">
                <a16:creationId xmlns:a16="http://schemas.microsoft.com/office/drawing/2014/main" id="{07BF99FB-DB79-FABF-DF7A-39FFE7D05FB7}"/>
              </a:ext>
            </a:extLst>
          </p:cNvPr>
          <p:cNvGrpSpPr/>
          <p:nvPr/>
        </p:nvGrpSpPr>
        <p:grpSpPr>
          <a:xfrm>
            <a:off x="713373" y="154126"/>
            <a:ext cx="727117" cy="770735"/>
            <a:chOff x="5137170" y="1563182"/>
            <a:chExt cx="584358" cy="619462"/>
          </a:xfrm>
        </p:grpSpPr>
        <p:sp>
          <p:nvSpPr>
            <p:cNvPr id="632" name="Google Shape;632;p34">
              <a:extLst>
                <a:ext uri="{FF2B5EF4-FFF2-40B4-BE49-F238E27FC236}">
                  <a16:creationId xmlns:a16="http://schemas.microsoft.com/office/drawing/2014/main" id="{A5D3A84B-641D-1E6A-A6D3-AA7DC25AF28A}"/>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a:extLst>
                <a:ext uri="{FF2B5EF4-FFF2-40B4-BE49-F238E27FC236}">
                  <a16:creationId xmlns:a16="http://schemas.microsoft.com/office/drawing/2014/main" id="{9E50FA1B-2D6D-C9EB-4AAE-B1E1EE8C8C96}"/>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a:extLst>
                <a:ext uri="{FF2B5EF4-FFF2-40B4-BE49-F238E27FC236}">
                  <a16:creationId xmlns:a16="http://schemas.microsoft.com/office/drawing/2014/main" id="{2194AB08-0D7C-C056-F618-2FBAF966F09E}"/>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a:extLst>
                <a:ext uri="{FF2B5EF4-FFF2-40B4-BE49-F238E27FC236}">
                  <a16:creationId xmlns:a16="http://schemas.microsoft.com/office/drawing/2014/main" id="{39A07330-A97F-6A8F-E396-6F8F6546E4C1}"/>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a:extLst>
                <a:ext uri="{FF2B5EF4-FFF2-40B4-BE49-F238E27FC236}">
                  <a16:creationId xmlns:a16="http://schemas.microsoft.com/office/drawing/2014/main" id="{502089E8-CFCA-6627-C288-7AE41E425B43}"/>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a:extLst>
                <a:ext uri="{FF2B5EF4-FFF2-40B4-BE49-F238E27FC236}">
                  <a16:creationId xmlns:a16="http://schemas.microsoft.com/office/drawing/2014/main" id="{1BED2986-8824-600A-3709-042E54C28BC4}"/>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a:extLst>
                <a:ext uri="{FF2B5EF4-FFF2-40B4-BE49-F238E27FC236}">
                  <a16:creationId xmlns:a16="http://schemas.microsoft.com/office/drawing/2014/main" id="{ED6BE3C0-243A-D7C4-A7F7-107EDC29AD9E}"/>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a:extLst>
                <a:ext uri="{FF2B5EF4-FFF2-40B4-BE49-F238E27FC236}">
                  <a16:creationId xmlns:a16="http://schemas.microsoft.com/office/drawing/2014/main" id="{C139FE2E-586A-4B3C-98F6-305EEE8A9872}"/>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a:extLst>
                <a:ext uri="{FF2B5EF4-FFF2-40B4-BE49-F238E27FC236}">
                  <a16:creationId xmlns:a16="http://schemas.microsoft.com/office/drawing/2014/main" id="{2B5E60D9-2F92-04F8-480B-6762B585C2B4}"/>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a:extLst>
                <a:ext uri="{FF2B5EF4-FFF2-40B4-BE49-F238E27FC236}">
                  <a16:creationId xmlns:a16="http://schemas.microsoft.com/office/drawing/2014/main" id="{3E034305-F3C6-BC68-03D1-E38EA6BF940D}"/>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a:extLst>
                <a:ext uri="{FF2B5EF4-FFF2-40B4-BE49-F238E27FC236}">
                  <a16:creationId xmlns:a16="http://schemas.microsoft.com/office/drawing/2014/main" id="{A7FB6A5C-EDE2-5675-AEAC-1C1704AA6DF4}"/>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a:extLst>
                <a:ext uri="{FF2B5EF4-FFF2-40B4-BE49-F238E27FC236}">
                  <a16:creationId xmlns:a16="http://schemas.microsoft.com/office/drawing/2014/main" id="{FA606E9D-8334-0B26-20C5-2CEC0C48CA26}"/>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a:extLst>
                <a:ext uri="{FF2B5EF4-FFF2-40B4-BE49-F238E27FC236}">
                  <a16:creationId xmlns:a16="http://schemas.microsoft.com/office/drawing/2014/main" id="{1B0D126C-DB6F-6192-828E-9958DB9D3D8E}"/>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a:extLst>
                <a:ext uri="{FF2B5EF4-FFF2-40B4-BE49-F238E27FC236}">
                  <a16:creationId xmlns:a16="http://schemas.microsoft.com/office/drawing/2014/main" id="{2092B366-2951-543C-7423-45FB3E0B8F11}"/>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a:extLst>
                <a:ext uri="{FF2B5EF4-FFF2-40B4-BE49-F238E27FC236}">
                  <a16:creationId xmlns:a16="http://schemas.microsoft.com/office/drawing/2014/main" id="{3AA0C3E7-2405-5AEA-DBCE-E40DE0E3CB86}"/>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a:extLst>
                <a:ext uri="{FF2B5EF4-FFF2-40B4-BE49-F238E27FC236}">
                  <a16:creationId xmlns:a16="http://schemas.microsoft.com/office/drawing/2014/main" id="{C4D89805-6F19-C7EE-6B72-4ECEEE7AAC23}"/>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a:extLst>
              <a:ext uri="{FF2B5EF4-FFF2-40B4-BE49-F238E27FC236}">
                <a16:creationId xmlns:a16="http://schemas.microsoft.com/office/drawing/2014/main" id="{783E4509-8893-711F-B608-F0C92298A053}"/>
              </a:ext>
            </a:extLst>
          </p:cNvPr>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a:extLst>
              <a:ext uri="{FF2B5EF4-FFF2-40B4-BE49-F238E27FC236}">
                <a16:creationId xmlns:a16="http://schemas.microsoft.com/office/drawing/2014/main" id="{2A2381BC-D391-B68B-6EBA-6FB48295CE6B}"/>
              </a:ext>
            </a:extLst>
          </p:cNvPr>
          <p:cNvGrpSpPr/>
          <p:nvPr/>
        </p:nvGrpSpPr>
        <p:grpSpPr>
          <a:xfrm>
            <a:off x="4652331" y="604933"/>
            <a:ext cx="4273815" cy="4283196"/>
            <a:chOff x="4351875" y="515724"/>
            <a:chExt cx="4273815" cy="4283196"/>
          </a:xfrm>
        </p:grpSpPr>
        <p:grpSp>
          <p:nvGrpSpPr>
            <p:cNvPr id="650" name="Google Shape;650;p34">
              <a:extLst>
                <a:ext uri="{FF2B5EF4-FFF2-40B4-BE49-F238E27FC236}">
                  <a16:creationId xmlns:a16="http://schemas.microsoft.com/office/drawing/2014/main" id="{0807B16B-4D87-D4EF-EE37-40831169FAEC}"/>
                </a:ext>
              </a:extLst>
            </p:cNvPr>
            <p:cNvGrpSpPr/>
            <p:nvPr/>
          </p:nvGrpSpPr>
          <p:grpSpPr>
            <a:xfrm>
              <a:off x="4796749" y="1094800"/>
              <a:ext cx="3498386" cy="2954273"/>
              <a:chOff x="4796749" y="1094800"/>
              <a:chExt cx="3498386" cy="2954273"/>
            </a:xfrm>
          </p:grpSpPr>
          <p:sp>
            <p:nvSpPr>
              <p:cNvPr id="651" name="Google Shape;651;p34">
                <a:extLst>
                  <a:ext uri="{FF2B5EF4-FFF2-40B4-BE49-F238E27FC236}">
                    <a16:creationId xmlns:a16="http://schemas.microsoft.com/office/drawing/2014/main" id="{5EC3FE02-C69A-E53F-61D5-8C1D1E06025A}"/>
                  </a:ext>
                </a:extLst>
              </p:cNvPr>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a:extLst>
                  <a:ext uri="{FF2B5EF4-FFF2-40B4-BE49-F238E27FC236}">
                    <a16:creationId xmlns:a16="http://schemas.microsoft.com/office/drawing/2014/main" id="{20FC330C-19B7-98AA-84D7-D714E69A43B9}"/>
                  </a:ext>
                </a:extLst>
              </p:cNvPr>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a:extLst>
                  <a:ext uri="{FF2B5EF4-FFF2-40B4-BE49-F238E27FC236}">
                    <a16:creationId xmlns:a16="http://schemas.microsoft.com/office/drawing/2014/main" id="{B55CD44F-3EB2-7C40-F9B7-599C1D0B9CDA}"/>
                  </a:ext>
                </a:extLst>
              </p:cNvPr>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a:extLst>
                  <a:ext uri="{FF2B5EF4-FFF2-40B4-BE49-F238E27FC236}">
                    <a16:creationId xmlns:a16="http://schemas.microsoft.com/office/drawing/2014/main" id="{31BDBB9B-6AC3-35E0-C76F-0E72871FD77B}"/>
                  </a:ext>
                </a:extLst>
              </p:cNvPr>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a:extLst>
                  <a:ext uri="{FF2B5EF4-FFF2-40B4-BE49-F238E27FC236}">
                    <a16:creationId xmlns:a16="http://schemas.microsoft.com/office/drawing/2014/main" id="{A6CA23C0-A291-D8A2-A79A-9927EB1B6B81}"/>
                  </a:ext>
                </a:extLst>
              </p:cNvPr>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a:extLst>
                  <a:ext uri="{FF2B5EF4-FFF2-40B4-BE49-F238E27FC236}">
                    <a16:creationId xmlns:a16="http://schemas.microsoft.com/office/drawing/2014/main" id="{83E49B06-473F-F54C-C1A8-0D6FB5A93BF1}"/>
                  </a:ext>
                </a:extLst>
              </p:cNvPr>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a:extLst>
                  <a:ext uri="{FF2B5EF4-FFF2-40B4-BE49-F238E27FC236}">
                    <a16:creationId xmlns:a16="http://schemas.microsoft.com/office/drawing/2014/main" id="{CCDBB9A6-3B5E-563F-9729-DD01FE7626DC}"/>
                  </a:ext>
                </a:extLst>
              </p:cNvPr>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a:extLst>
                  <a:ext uri="{FF2B5EF4-FFF2-40B4-BE49-F238E27FC236}">
                    <a16:creationId xmlns:a16="http://schemas.microsoft.com/office/drawing/2014/main" id="{BF4438E8-61E1-CB6A-F365-FBB494DBB07F}"/>
                  </a:ext>
                </a:extLst>
              </p:cNvPr>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a:extLst>
                  <a:ext uri="{FF2B5EF4-FFF2-40B4-BE49-F238E27FC236}">
                    <a16:creationId xmlns:a16="http://schemas.microsoft.com/office/drawing/2014/main" id="{006C7AB6-C6C0-F682-A283-931065E71A77}"/>
                  </a:ext>
                </a:extLst>
              </p:cNvPr>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a:extLst>
                  <a:ext uri="{FF2B5EF4-FFF2-40B4-BE49-F238E27FC236}">
                    <a16:creationId xmlns:a16="http://schemas.microsoft.com/office/drawing/2014/main" id="{DDA2B423-2EF4-6434-551E-3DEAE42E473F}"/>
                  </a:ext>
                </a:extLst>
              </p:cNvPr>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a:extLst>
                  <a:ext uri="{FF2B5EF4-FFF2-40B4-BE49-F238E27FC236}">
                    <a16:creationId xmlns:a16="http://schemas.microsoft.com/office/drawing/2014/main" id="{0EE475E6-1134-C257-1417-2E591DDBF5EC}"/>
                  </a:ext>
                </a:extLst>
              </p:cNvPr>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a:extLst>
                  <a:ext uri="{FF2B5EF4-FFF2-40B4-BE49-F238E27FC236}">
                    <a16:creationId xmlns:a16="http://schemas.microsoft.com/office/drawing/2014/main" id="{E8CAA1BD-E3EF-8DEF-2F36-11E703D7A305}"/>
                  </a:ext>
                </a:extLst>
              </p:cNvPr>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a:extLst>
                  <a:ext uri="{FF2B5EF4-FFF2-40B4-BE49-F238E27FC236}">
                    <a16:creationId xmlns:a16="http://schemas.microsoft.com/office/drawing/2014/main" id="{E75DA7B6-BFAE-1833-341B-70B11329E9C5}"/>
                  </a:ext>
                </a:extLst>
              </p:cNvPr>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a:extLst>
                  <a:ext uri="{FF2B5EF4-FFF2-40B4-BE49-F238E27FC236}">
                    <a16:creationId xmlns:a16="http://schemas.microsoft.com/office/drawing/2014/main" id="{8FD3A68C-DB2A-76FC-A7EB-9FF8CB60ABB1}"/>
                  </a:ext>
                </a:extLst>
              </p:cNvPr>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a:extLst>
                  <a:ext uri="{FF2B5EF4-FFF2-40B4-BE49-F238E27FC236}">
                    <a16:creationId xmlns:a16="http://schemas.microsoft.com/office/drawing/2014/main" id="{F2DF4C4C-D789-AA61-078E-550CF6E4D0B9}"/>
                  </a:ext>
                </a:extLst>
              </p:cNvPr>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a:extLst>
                  <a:ext uri="{FF2B5EF4-FFF2-40B4-BE49-F238E27FC236}">
                    <a16:creationId xmlns:a16="http://schemas.microsoft.com/office/drawing/2014/main" id="{4A6DB210-3AAE-5AC4-7E60-79E632D8AC05}"/>
                  </a:ext>
                </a:extLst>
              </p:cNvPr>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a:extLst>
                  <a:ext uri="{FF2B5EF4-FFF2-40B4-BE49-F238E27FC236}">
                    <a16:creationId xmlns:a16="http://schemas.microsoft.com/office/drawing/2014/main" id="{299E971E-AE4F-1D14-E24F-14471AB89343}"/>
                  </a:ext>
                </a:extLst>
              </p:cNvPr>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a:extLst>
                  <a:ext uri="{FF2B5EF4-FFF2-40B4-BE49-F238E27FC236}">
                    <a16:creationId xmlns:a16="http://schemas.microsoft.com/office/drawing/2014/main" id="{644B8887-02DA-BF3C-A1F3-9C86537CEE14}"/>
                  </a:ext>
                </a:extLst>
              </p:cNvPr>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a:extLst>
                  <a:ext uri="{FF2B5EF4-FFF2-40B4-BE49-F238E27FC236}">
                    <a16:creationId xmlns:a16="http://schemas.microsoft.com/office/drawing/2014/main" id="{0D111D02-1636-2B09-3DC3-90817A64C206}"/>
                  </a:ext>
                </a:extLst>
              </p:cNvPr>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a:extLst>
                  <a:ext uri="{FF2B5EF4-FFF2-40B4-BE49-F238E27FC236}">
                    <a16:creationId xmlns:a16="http://schemas.microsoft.com/office/drawing/2014/main" id="{345ECECD-9F81-5BB8-1CF1-EA814C896494}"/>
                  </a:ext>
                </a:extLst>
              </p:cNvPr>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a:extLst>
                  <a:ext uri="{FF2B5EF4-FFF2-40B4-BE49-F238E27FC236}">
                    <a16:creationId xmlns:a16="http://schemas.microsoft.com/office/drawing/2014/main" id="{0706B5FB-AA8D-8BBB-F601-976297B4F318}"/>
                  </a:ext>
                </a:extLst>
              </p:cNvPr>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a:extLst>
                  <a:ext uri="{FF2B5EF4-FFF2-40B4-BE49-F238E27FC236}">
                    <a16:creationId xmlns:a16="http://schemas.microsoft.com/office/drawing/2014/main" id="{0B68218C-C06F-A54F-AA99-4B0DE3CA711E}"/>
                  </a:ext>
                </a:extLst>
              </p:cNvPr>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a:extLst>
                  <a:ext uri="{FF2B5EF4-FFF2-40B4-BE49-F238E27FC236}">
                    <a16:creationId xmlns:a16="http://schemas.microsoft.com/office/drawing/2014/main" id="{2C3A236B-36F3-624D-40D7-BF33FF675D96}"/>
                  </a:ext>
                </a:extLst>
              </p:cNvPr>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a:extLst>
                  <a:ext uri="{FF2B5EF4-FFF2-40B4-BE49-F238E27FC236}">
                    <a16:creationId xmlns:a16="http://schemas.microsoft.com/office/drawing/2014/main" id="{4FBF2E1D-E2B8-A5A5-A9F5-F9E19E83F3FD}"/>
                  </a:ext>
                </a:extLst>
              </p:cNvPr>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a:extLst>
                  <a:ext uri="{FF2B5EF4-FFF2-40B4-BE49-F238E27FC236}">
                    <a16:creationId xmlns:a16="http://schemas.microsoft.com/office/drawing/2014/main" id="{14C8F4FC-257E-1F94-CF30-0ED925C078BB}"/>
                  </a:ext>
                </a:extLst>
              </p:cNvPr>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a:extLst>
                  <a:ext uri="{FF2B5EF4-FFF2-40B4-BE49-F238E27FC236}">
                    <a16:creationId xmlns:a16="http://schemas.microsoft.com/office/drawing/2014/main" id="{C66B738D-56C8-403E-B342-061E94B1592E}"/>
                  </a:ext>
                </a:extLst>
              </p:cNvPr>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a:extLst>
                  <a:ext uri="{FF2B5EF4-FFF2-40B4-BE49-F238E27FC236}">
                    <a16:creationId xmlns:a16="http://schemas.microsoft.com/office/drawing/2014/main" id="{D5745200-CD5B-D3B4-C801-5773E4CD583C}"/>
                  </a:ext>
                </a:extLst>
              </p:cNvPr>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a:extLst>
                  <a:ext uri="{FF2B5EF4-FFF2-40B4-BE49-F238E27FC236}">
                    <a16:creationId xmlns:a16="http://schemas.microsoft.com/office/drawing/2014/main" id="{50AF3872-0178-633D-6B33-DC26DC960917}"/>
                  </a:ext>
                </a:extLst>
              </p:cNvPr>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a:extLst>
                  <a:ext uri="{FF2B5EF4-FFF2-40B4-BE49-F238E27FC236}">
                    <a16:creationId xmlns:a16="http://schemas.microsoft.com/office/drawing/2014/main" id="{CDBACC88-BE34-E8E8-5DE5-26FADEE77392}"/>
                  </a:ext>
                </a:extLst>
              </p:cNvPr>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a:extLst>
                  <a:ext uri="{FF2B5EF4-FFF2-40B4-BE49-F238E27FC236}">
                    <a16:creationId xmlns:a16="http://schemas.microsoft.com/office/drawing/2014/main" id="{611F5FF1-E2FC-D3ED-06AF-141552AE6F2A}"/>
                  </a:ext>
                </a:extLst>
              </p:cNvPr>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a:extLst>
                  <a:ext uri="{FF2B5EF4-FFF2-40B4-BE49-F238E27FC236}">
                    <a16:creationId xmlns:a16="http://schemas.microsoft.com/office/drawing/2014/main" id="{92739F46-6256-6C9B-4ACB-AD5C03699A7F}"/>
                  </a:ext>
                </a:extLst>
              </p:cNvPr>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a:extLst>
                  <a:ext uri="{FF2B5EF4-FFF2-40B4-BE49-F238E27FC236}">
                    <a16:creationId xmlns:a16="http://schemas.microsoft.com/office/drawing/2014/main" id="{326C74FC-8C58-2E15-1412-CC8458A032E0}"/>
                  </a:ext>
                </a:extLst>
              </p:cNvPr>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a:extLst>
                  <a:ext uri="{FF2B5EF4-FFF2-40B4-BE49-F238E27FC236}">
                    <a16:creationId xmlns:a16="http://schemas.microsoft.com/office/drawing/2014/main" id="{EA46D3F3-65A3-9B95-6898-93F073AD0EA6}"/>
                  </a:ext>
                </a:extLst>
              </p:cNvPr>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a:extLst>
                  <a:ext uri="{FF2B5EF4-FFF2-40B4-BE49-F238E27FC236}">
                    <a16:creationId xmlns:a16="http://schemas.microsoft.com/office/drawing/2014/main" id="{C8974DE5-E747-5529-1973-00999A431853}"/>
                  </a:ext>
                </a:extLst>
              </p:cNvPr>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a:extLst>
                  <a:ext uri="{FF2B5EF4-FFF2-40B4-BE49-F238E27FC236}">
                    <a16:creationId xmlns:a16="http://schemas.microsoft.com/office/drawing/2014/main" id="{C9F6FDF7-B445-B824-FEDD-0BF771C3EC5A}"/>
                  </a:ext>
                </a:extLst>
              </p:cNvPr>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a:extLst>
                  <a:ext uri="{FF2B5EF4-FFF2-40B4-BE49-F238E27FC236}">
                    <a16:creationId xmlns:a16="http://schemas.microsoft.com/office/drawing/2014/main" id="{8E8288E5-9D15-0387-681A-F6CB803F705B}"/>
                  </a:ext>
                </a:extLst>
              </p:cNvPr>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a:extLst>
                  <a:ext uri="{FF2B5EF4-FFF2-40B4-BE49-F238E27FC236}">
                    <a16:creationId xmlns:a16="http://schemas.microsoft.com/office/drawing/2014/main" id="{BE3E71E6-0E62-8641-7496-081DB8C9BA32}"/>
                  </a:ext>
                </a:extLst>
              </p:cNvPr>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a:extLst>
                  <a:ext uri="{FF2B5EF4-FFF2-40B4-BE49-F238E27FC236}">
                    <a16:creationId xmlns:a16="http://schemas.microsoft.com/office/drawing/2014/main" id="{02B0FE8B-067E-ABED-8152-B847FF5E088A}"/>
                  </a:ext>
                </a:extLst>
              </p:cNvPr>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a:extLst>
                  <a:ext uri="{FF2B5EF4-FFF2-40B4-BE49-F238E27FC236}">
                    <a16:creationId xmlns:a16="http://schemas.microsoft.com/office/drawing/2014/main" id="{F60EBC6B-C619-7B14-DD62-880BF8160B90}"/>
                  </a:ext>
                </a:extLst>
              </p:cNvPr>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a:extLst>
                  <a:ext uri="{FF2B5EF4-FFF2-40B4-BE49-F238E27FC236}">
                    <a16:creationId xmlns:a16="http://schemas.microsoft.com/office/drawing/2014/main" id="{979E747F-8DDE-039F-017B-645BDC900F5B}"/>
                  </a:ext>
                </a:extLst>
              </p:cNvPr>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a:extLst>
                  <a:ext uri="{FF2B5EF4-FFF2-40B4-BE49-F238E27FC236}">
                    <a16:creationId xmlns:a16="http://schemas.microsoft.com/office/drawing/2014/main" id="{D0397E3F-7DAC-8A84-971A-415463CDDEA3}"/>
                  </a:ext>
                </a:extLst>
              </p:cNvPr>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a:extLst>
                  <a:ext uri="{FF2B5EF4-FFF2-40B4-BE49-F238E27FC236}">
                    <a16:creationId xmlns:a16="http://schemas.microsoft.com/office/drawing/2014/main" id="{37462D42-01D6-9E16-01DB-7BE7F2F6B045}"/>
                  </a:ext>
                </a:extLst>
              </p:cNvPr>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a:extLst>
                  <a:ext uri="{FF2B5EF4-FFF2-40B4-BE49-F238E27FC236}">
                    <a16:creationId xmlns:a16="http://schemas.microsoft.com/office/drawing/2014/main" id="{9A03FF6B-0121-27AB-1099-C160749DC7B9}"/>
                  </a:ext>
                </a:extLst>
              </p:cNvPr>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a:extLst>
                  <a:ext uri="{FF2B5EF4-FFF2-40B4-BE49-F238E27FC236}">
                    <a16:creationId xmlns:a16="http://schemas.microsoft.com/office/drawing/2014/main" id="{799E7A22-DFDA-046E-2915-5AFF5817E672}"/>
                  </a:ext>
                </a:extLst>
              </p:cNvPr>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a:extLst>
                  <a:ext uri="{FF2B5EF4-FFF2-40B4-BE49-F238E27FC236}">
                    <a16:creationId xmlns:a16="http://schemas.microsoft.com/office/drawing/2014/main" id="{5F34B7D6-7E16-B4F9-A774-6D8C4C98F7BB}"/>
                  </a:ext>
                </a:extLst>
              </p:cNvPr>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a:extLst>
                  <a:ext uri="{FF2B5EF4-FFF2-40B4-BE49-F238E27FC236}">
                    <a16:creationId xmlns:a16="http://schemas.microsoft.com/office/drawing/2014/main" id="{4788A340-436D-F972-2609-A7525CFD34DD}"/>
                  </a:ext>
                </a:extLst>
              </p:cNvPr>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a:extLst>
                  <a:ext uri="{FF2B5EF4-FFF2-40B4-BE49-F238E27FC236}">
                    <a16:creationId xmlns:a16="http://schemas.microsoft.com/office/drawing/2014/main" id="{858FE773-9871-88CA-04D0-675AC6FA26C3}"/>
                  </a:ext>
                </a:extLst>
              </p:cNvPr>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a:extLst>
                  <a:ext uri="{FF2B5EF4-FFF2-40B4-BE49-F238E27FC236}">
                    <a16:creationId xmlns:a16="http://schemas.microsoft.com/office/drawing/2014/main" id="{6D9AFDB8-86B1-AB24-00EC-238468A02647}"/>
                  </a:ext>
                </a:extLst>
              </p:cNvPr>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a:extLst>
                  <a:ext uri="{FF2B5EF4-FFF2-40B4-BE49-F238E27FC236}">
                    <a16:creationId xmlns:a16="http://schemas.microsoft.com/office/drawing/2014/main" id="{D8DCFEEE-104F-5C6B-4942-3B4C37A1D126}"/>
                  </a:ext>
                </a:extLst>
              </p:cNvPr>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a:extLst>
                  <a:ext uri="{FF2B5EF4-FFF2-40B4-BE49-F238E27FC236}">
                    <a16:creationId xmlns:a16="http://schemas.microsoft.com/office/drawing/2014/main" id="{78CAAE12-3901-F133-6733-F3AF8C90A6C8}"/>
                  </a:ext>
                </a:extLst>
              </p:cNvPr>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a:extLst>
                  <a:ext uri="{FF2B5EF4-FFF2-40B4-BE49-F238E27FC236}">
                    <a16:creationId xmlns:a16="http://schemas.microsoft.com/office/drawing/2014/main" id="{720F726B-4E41-9E97-8EAB-CCBC69C5A872}"/>
                  </a:ext>
                </a:extLst>
              </p:cNvPr>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a:extLst>
                  <a:ext uri="{FF2B5EF4-FFF2-40B4-BE49-F238E27FC236}">
                    <a16:creationId xmlns:a16="http://schemas.microsoft.com/office/drawing/2014/main" id="{805A4040-7FED-21C0-9E74-88EB3E59D63F}"/>
                  </a:ext>
                </a:extLst>
              </p:cNvPr>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a:extLst>
                  <a:ext uri="{FF2B5EF4-FFF2-40B4-BE49-F238E27FC236}">
                    <a16:creationId xmlns:a16="http://schemas.microsoft.com/office/drawing/2014/main" id="{B14719AF-E2CD-2B98-3C3A-B07F0C045655}"/>
                  </a:ext>
                </a:extLst>
              </p:cNvPr>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a:extLst>
                  <a:ext uri="{FF2B5EF4-FFF2-40B4-BE49-F238E27FC236}">
                    <a16:creationId xmlns:a16="http://schemas.microsoft.com/office/drawing/2014/main" id="{AB564B33-A16D-875F-4E8C-01CEE6EE49E4}"/>
                  </a:ext>
                </a:extLst>
              </p:cNvPr>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a:extLst>
                  <a:ext uri="{FF2B5EF4-FFF2-40B4-BE49-F238E27FC236}">
                    <a16:creationId xmlns:a16="http://schemas.microsoft.com/office/drawing/2014/main" id="{1691C1CB-A086-D5DA-CDB3-46940F841343}"/>
                  </a:ext>
                </a:extLst>
              </p:cNvPr>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a:extLst>
                  <a:ext uri="{FF2B5EF4-FFF2-40B4-BE49-F238E27FC236}">
                    <a16:creationId xmlns:a16="http://schemas.microsoft.com/office/drawing/2014/main" id="{9CC3DF02-32D9-AB24-2998-CAF02BAD1477}"/>
                  </a:ext>
                </a:extLst>
              </p:cNvPr>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a:extLst>
                  <a:ext uri="{FF2B5EF4-FFF2-40B4-BE49-F238E27FC236}">
                    <a16:creationId xmlns:a16="http://schemas.microsoft.com/office/drawing/2014/main" id="{DEDE38AA-465F-41AE-74BF-A9F19E4FC1FE}"/>
                  </a:ext>
                </a:extLst>
              </p:cNvPr>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a:extLst>
                  <a:ext uri="{FF2B5EF4-FFF2-40B4-BE49-F238E27FC236}">
                    <a16:creationId xmlns:a16="http://schemas.microsoft.com/office/drawing/2014/main" id="{4EEA6DD5-102B-FF12-BE98-FB0CCEB16F01}"/>
                  </a:ext>
                </a:extLst>
              </p:cNvPr>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a:extLst>
                  <a:ext uri="{FF2B5EF4-FFF2-40B4-BE49-F238E27FC236}">
                    <a16:creationId xmlns:a16="http://schemas.microsoft.com/office/drawing/2014/main" id="{A8305C35-1D57-D95C-5A57-D4B13DEA694B}"/>
                  </a:ext>
                </a:extLst>
              </p:cNvPr>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a:extLst>
                  <a:ext uri="{FF2B5EF4-FFF2-40B4-BE49-F238E27FC236}">
                    <a16:creationId xmlns:a16="http://schemas.microsoft.com/office/drawing/2014/main" id="{0C9D4EA1-7844-F7F8-1992-81145EAF8FC1}"/>
                  </a:ext>
                </a:extLst>
              </p:cNvPr>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a:extLst>
                  <a:ext uri="{FF2B5EF4-FFF2-40B4-BE49-F238E27FC236}">
                    <a16:creationId xmlns:a16="http://schemas.microsoft.com/office/drawing/2014/main" id="{9C6AF393-B345-539B-8A48-60E60F2031CB}"/>
                  </a:ext>
                </a:extLst>
              </p:cNvPr>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a:extLst>
                  <a:ext uri="{FF2B5EF4-FFF2-40B4-BE49-F238E27FC236}">
                    <a16:creationId xmlns:a16="http://schemas.microsoft.com/office/drawing/2014/main" id="{DCB11CEB-916F-54FB-0433-D568D96F32EF}"/>
                  </a:ext>
                </a:extLst>
              </p:cNvPr>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a:extLst>
                  <a:ext uri="{FF2B5EF4-FFF2-40B4-BE49-F238E27FC236}">
                    <a16:creationId xmlns:a16="http://schemas.microsoft.com/office/drawing/2014/main" id="{A2833CB4-776E-6270-D6CC-21FD5FAF751F}"/>
                  </a:ext>
                </a:extLst>
              </p:cNvPr>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a:extLst>
                  <a:ext uri="{FF2B5EF4-FFF2-40B4-BE49-F238E27FC236}">
                    <a16:creationId xmlns:a16="http://schemas.microsoft.com/office/drawing/2014/main" id="{5111DF92-9A6B-E2FC-F759-E3266E9C2DDA}"/>
                  </a:ext>
                </a:extLst>
              </p:cNvPr>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a:extLst>
                  <a:ext uri="{FF2B5EF4-FFF2-40B4-BE49-F238E27FC236}">
                    <a16:creationId xmlns:a16="http://schemas.microsoft.com/office/drawing/2014/main" id="{74A9CF3F-AAB3-3D66-9C1D-FC118F6B1443}"/>
                  </a:ext>
                </a:extLst>
              </p:cNvPr>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a:extLst>
                  <a:ext uri="{FF2B5EF4-FFF2-40B4-BE49-F238E27FC236}">
                    <a16:creationId xmlns:a16="http://schemas.microsoft.com/office/drawing/2014/main" id="{0E159045-5183-F084-4A10-5BD9D920891B}"/>
                  </a:ext>
                </a:extLst>
              </p:cNvPr>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a:extLst>
                  <a:ext uri="{FF2B5EF4-FFF2-40B4-BE49-F238E27FC236}">
                    <a16:creationId xmlns:a16="http://schemas.microsoft.com/office/drawing/2014/main" id="{E721CE4A-9891-436B-4396-48CC691CB46C}"/>
                  </a:ext>
                </a:extLst>
              </p:cNvPr>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a:extLst>
                  <a:ext uri="{FF2B5EF4-FFF2-40B4-BE49-F238E27FC236}">
                    <a16:creationId xmlns:a16="http://schemas.microsoft.com/office/drawing/2014/main" id="{8D217508-5B1C-8F59-AD14-750FB015FEED}"/>
                  </a:ext>
                </a:extLst>
              </p:cNvPr>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a:extLst>
                  <a:ext uri="{FF2B5EF4-FFF2-40B4-BE49-F238E27FC236}">
                    <a16:creationId xmlns:a16="http://schemas.microsoft.com/office/drawing/2014/main" id="{A9FFF2D1-65FA-34F0-6C97-4EC8F1EDD2C9}"/>
                  </a:ext>
                </a:extLst>
              </p:cNvPr>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a:extLst>
                  <a:ext uri="{FF2B5EF4-FFF2-40B4-BE49-F238E27FC236}">
                    <a16:creationId xmlns:a16="http://schemas.microsoft.com/office/drawing/2014/main" id="{ABD3621C-7E97-6360-6A2B-6A8BB5885D9F}"/>
                  </a:ext>
                </a:extLst>
              </p:cNvPr>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a:extLst>
                  <a:ext uri="{FF2B5EF4-FFF2-40B4-BE49-F238E27FC236}">
                    <a16:creationId xmlns:a16="http://schemas.microsoft.com/office/drawing/2014/main" id="{98946E0B-8422-95D7-10F9-511E180B5B57}"/>
                  </a:ext>
                </a:extLst>
              </p:cNvPr>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a:extLst>
                  <a:ext uri="{FF2B5EF4-FFF2-40B4-BE49-F238E27FC236}">
                    <a16:creationId xmlns:a16="http://schemas.microsoft.com/office/drawing/2014/main" id="{011BB470-E366-9248-93F0-55EFF3BDF30C}"/>
                  </a:ext>
                </a:extLst>
              </p:cNvPr>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a:extLst>
                  <a:ext uri="{FF2B5EF4-FFF2-40B4-BE49-F238E27FC236}">
                    <a16:creationId xmlns:a16="http://schemas.microsoft.com/office/drawing/2014/main" id="{43220F4B-2249-0441-C26B-A0F7AFBBB867}"/>
                  </a:ext>
                </a:extLst>
              </p:cNvPr>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a:extLst>
                  <a:ext uri="{FF2B5EF4-FFF2-40B4-BE49-F238E27FC236}">
                    <a16:creationId xmlns:a16="http://schemas.microsoft.com/office/drawing/2014/main" id="{7737F707-8E8F-545B-418C-E5DBDACD4EE7}"/>
                  </a:ext>
                </a:extLst>
              </p:cNvPr>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a:extLst>
                  <a:ext uri="{FF2B5EF4-FFF2-40B4-BE49-F238E27FC236}">
                    <a16:creationId xmlns:a16="http://schemas.microsoft.com/office/drawing/2014/main" id="{3A172BE5-0365-783C-A1B9-C1BAF288E8D6}"/>
                  </a:ext>
                </a:extLst>
              </p:cNvPr>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a:extLst>
                  <a:ext uri="{FF2B5EF4-FFF2-40B4-BE49-F238E27FC236}">
                    <a16:creationId xmlns:a16="http://schemas.microsoft.com/office/drawing/2014/main" id="{243D99B5-434A-3340-DD1B-B48BA8B55B58}"/>
                  </a:ext>
                </a:extLst>
              </p:cNvPr>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a:extLst>
                  <a:ext uri="{FF2B5EF4-FFF2-40B4-BE49-F238E27FC236}">
                    <a16:creationId xmlns:a16="http://schemas.microsoft.com/office/drawing/2014/main" id="{21637563-6CEB-F941-EFB1-8FFB94AC7409}"/>
                  </a:ext>
                </a:extLst>
              </p:cNvPr>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a:extLst>
                  <a:ext uri="{FF2B5EF4-FFF2-40B4-BE49-F238E27FC236}">
                    <a16:creationId xmlns:a16="http://schemas.microsoft.com/office/drawing/2014/main" id="{46304534-C990-46EA-EC56-B61E580FA10C}"/>
                  </a:ext>
                </a:extLst>
              </p:cNvPr>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a:extLst>
                  <a:ext uri="{FF2B5EF4-FFF2-40B4-BE49-F238E27FC236}">
                    <a16:creationId xmlns:a16="http://schemas.microsoft.com/office/drawing/2014/main" id="{C2C985CC-D984-B8A9-FBD9-CF8044C1A135}"/>
                  </a:ext>
                </a:extLst>
              </p:cNvPr>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a:extLst>
                  <a:ext uri="{FF2B5EF4-FFF2-40B4-BE49-F238E27FC236}">
                    <a16:creationId xmlns:a16="http://schemas.microsoft.com/office/drawing/2014/main" id="{DE4B50E6-0ACE-4DAB-7A92-797F699072ED}"/>
                  </a:ext>
                </a:extLst>
              </p:cNvPr>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a:extLst>
                  <a:ext uri="{FF2B5EF4-FFF2-40B4-BE49-F238E27FC236}">
                    <a16:creationId xmlns:a16="http://schemas.microsoft.com/office/drawing/2014/main" id="{FE46354A-CBC3-F08A-A788-743767E089E2}"/>
                  </a:ext>
                </a:extLst>
              </p:cNvPr>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a:extLst>
                  <a:ext uri="{FF2B5EF4-FFF2-40B4-BE49-F238E27FC236}">
                    <a16:creationId xmlns:a16="http://schemas.microsoft.com/office/drawing/2014/main" id="{DDAD0C08-25EF-A12B-DEB3-F5DD01F354A3}"/>
                  </a:ext>
                </a:extLst>
              </p:cNvPr>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a:extLst>
                  <a:ext uri="{FF2B5EF4-FFF2-40B4-BE49-F238E27FC236}">
                    <a16:creationId xmlns:a16="http://schemas.microsoft.com/office/drawing/2014/main" id="{8C7BEDBE-A2FD-C697-3AA9-7027616F8E90}"/>
                  </a:ext>
                </a:extLst>
              </p:cNvPr>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a:extLst>
                  <a:ext uri="{FF2B5EF4-FFF2-40B4-BE49-F238E27FC236}">
                    <a16:creationId xmlns:a16="http://schemas.microsoft.com/office/drawing/2014/main" id="{75251431-CFB5-961F-0631-5958BC4E99F9}"/>
                  </a:ext>
                </a:extLst>
              </p:cNvPr>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a:extLst>
                  <a:ext uri="{FF2B5EF4-FFF2-40B4-BE49-F238E27FC236}">
                    <a16:creationId xmlns:a16="http://schemas.microsoft.com/office/drawing/2014/main" id="{5A0D2312-3A76-A882-C3E6-0B7064762AC3}"/>
                  </a:ext>
                </a:extLst>
              </p:cNvPr>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a:extLst>
                  <a:ext uri="{FF2B5EF4-FFF2-40B4-BE49-F238E27FC236}">
                    <a16:creationId xmlns:a16="http://schemas.microsoft.com/office/drawing/2014/main" id="{36394BF1-3C0B-CB2B-6528-3C189976AFF5}"/>
                  </a:ext>
                </a:extLst>
              </p:cNvPr>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a:extLst>
                  <a:ext uri="{FF2B5EF4-FFF2-40B4-BE49-F238E27FC236}">
                    <a16:creationId xmlns:a16="http://schemas.microsoft.com/office/drawing/2014/main" id="{4C2F9379-03F4-9020-9E49-D17FCBB216FB}"/>
                  </a:ext>
                </a:extLst>
              </p:cNvPr>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a:extLst>
                  <a:ext uri="{FF2B5EF4-FFF2-40B4-BE49-F238E27FC236}">
                    <a16:creationId xmlns:a16="http://schemas.microsoft.com/office/drawing/2014/main" id="{955C7B2A-DE99-4B08-91F1-D37F3E1EB389}"/>
                  </a:ext>
                </a:extLst>
              </p:cNvPr>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a:extLst>
                  <a:ext uri="{FF2B5EF4-FFF2-40B4-BE49-F238E27FC236}">
                    <a16:creationId xmlns:a16="http://schemas.microsoft.com/office/drawing/2014/main" id="{8BF922CA-A0A7-5E8B-DDFC-F4B860ABDF09}"/>
                  </a:ext>
                </a:extLst>
              </p:cNvPr>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a:extLst>
                <a:ext uri="{FF2B5EF4-FFF2-40B4-BE49-F238E27FC236}">
                  <a16:creationId xmlns:a16="http://schemas.microsoft.com/office/drawing/2014/main" id="{56CF80B7-CDE1-794F-15E8-51F0CA1FEAEF}"/>
                </a:ext>
              </a:extLst>
            </p:cNvPr>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a:extLst>
                <a:ext uri="{FF2B5EF4-FFF2-40B4-BE49-F238E27FC236}">
                  <a16:creationId xmlns:a16="http://schemas.microsoft.com/office/drawing/2014/main" id="{BBD1D8A0-7DC7-AAF4-C2A7-8BDD1DE24C4B}"/>
                </a:ext>
              </a:extLst>
            </p:cNvPr>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742" name="Google Shape;742;p34">
              <a:extLst>
                <a:ext uri="{FF2B5EF4-FFF2-40B4-BE49-F238E27FC236}">
                  <a16:creationId xmlns:a16="http://schemas.microsoft.com/office/drawing/2014/main" id="{21A63221-13DE-76F4-4823-7CECD07E8E52}"/>
                </a:ext>
              </a:extLst>
            </p:cNvPr>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a:extLst>
                <a:ext uri="{FF2B5EF4-FFF2-40B4-BE49-F238E27FC236}">
                  <a16:creationId xmlns:a16="http://schemas.microsoft.com/office/drawing/2014/main" id="{1DC99021-C2A3-B9EE-2A31-519933E655BB}"/>
                </a:ext>
              </a:extLst>
            </p:cNvPr>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4826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DFC9A47F-9735-1F8D-6600-CB05460F281B}"/>
            </a:ext>
          </a:extLst>
        </p:cNvPr>
        <p:cNvGrpSpPr/>
        <p:nvPr/>
      </p:nvGrpSpPr>
      <p:grpSpPr>
        <a:xfrm>
          <a:off x="0" y="0"/>
          <a:ext cx="0" cy="0"/>
          <a:chOff x="0" y="0"/>
          <a:chExt cx="0" cy="0"/>
        </a:xfrm>
      </p:grpSpPr>
      <p:sp>
        <p:nvSpPr>
          <p:cNvPr id="871" name="Google Shape;871;p38">
            <a:extLst>
              <a:ext uri="{FF2B5EF4-FFF2-40B4-BE49-F238E27FC236}">
                <a16:creationId xmlns:a16="http://schemas.microsoft.com/office/drawing/2014/main" id="{D1F15E0F-8AC5-7583-579E-B0DA4C463ED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ctr"/>
            <a:r>
              <a:rPr lang="en-CA" sz="3200" dirty="0"/>
              <a:t>Materials</a:t>
            </a:r>
            <a:br>
              <a:rPr lang="en-CA" dirty="0"/>
            </a:br>
            <a:endParaRPr dirty="0"/>
          </a:p>
        </p:txBody>
      </p:sp>
      <p:grpSp>
        <p:nvGrpSpPr>
          <p:cNvPr id="2" name="Group 1">
            <a:extLst>
              <a:ext uri="{FF2B5EF4-FFF2-40B4-BE49-F238E27FC236}">
                <a16:creationId xmlns:a16="http://schemas.microsoft.com/office/drawing/2014/main" id="{B275E9BA-332E-292D-C88C-2D1D8BBE9E9D}"/>
              </a:ext>
            </a:extLst>
          </p:cNvPr>
          <p:cNvGrpSpPr/>
          <p:nvPr/>
        </p:nvGrpSpPr>
        <p:grpSpPr>
          <a:xfrm>
            <a:off x="108149" y="1667400"/>
            <a:ext cx="2679183" cy="1343401"/>
            <a:chOff x="839270" y="1667400"/>
            <a:chExt cx="2679183" cy="1343401"/>
          </a:xfrm>
        </p:grpSpPr>
        <p:sp>
          <p:nvSpPr>
            <p:cNvPr id="14" name="TextBox 13">
              <a:extLst>
                <a:ext uri="{FF2B5EF4-FFF2-40B4-BE49-F238E27FC236}">
                  <a16:creationId xmlns:a16="http://schemas.microsoft.com/office/drawing/2014/main" id="{D93AC696-3A70-4658-1D5B-2C86A28FF68F}"/>
                </a:ext>
              </a:extLst>
            </p:cNvPr>
            <p:cNvSpPr txBox="1"/>
            <p:nvPr/>
          </p:nvSpPr>
          <p:spPr>
            <a:xfrm>
              <a:off x="839270" y="2233280"/>
              <a:ext cx="2679183" cy="777521"/>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PC/Laptop </a:t>
              </a:r>
            </a:p>
            <a:p>
              <a:pPr marL="342900" lvl="0" indent="-342900">
                <a:lnSpc>
                  <a:spcPct val="107000"/>
                </a:lnSpc>
                <a:spcAft>
                  <a:spcPts val="800"/>
                </a:spcAft>
                <a:buSzPts val="1000"/>
                <a:buFont typeface="Symbol" panose="05050102010706020507" pitchFamily="18" charset="2"/>
                <a:buChar char=""/>
                <a:tabLst>
                  <a:tab pos="457200" algn="l"/>
                </a:tabLs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Internet Connection </a:t>
              </a:r>
            </a:p>
          </p:txBody>
        </p:sp>
        <p:sp>
          <p:nvSpPr>
            <p:cNvPr id="15" name="Google Shape;875;p38">
              <a:extLst>
                <a:ext uri="{FF2B5EF4-FFF2-40B4-BE49-F238E27FC236}">
                  <a16:creationId xmlns:a16="http://schemas.microsoft.com/office/drawing/2014/main" id="{921FC5BE-E062-98A3-33A4-AB3AB1ADE5D7}"/>
                </a:ext>
              </a:extLst>
            </p:cNvPr>
            <p:cNvSpPr txBox="1">
              <a:spLocks/>
            </p:cNvSpPr>
            <p:nvPr/>
          </p:nvSpPr>
          <p:spPr>
            <a:xfrm>
              <a:off x="1251936" y="1667400"/>
              <a:ext cx="1449887" cy="46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CA" dirty="0"/>
                <a:t>Hardware</a:t>
              </a:r>
            </a:p>
          </p:txBody>
        </p:sp>
      </p:grpSp>
      <p:sp>
        <p:nvSpPr>
          <p:cNvPr id="16" name="TextBox 15">
            <a:extLst>
              <a:ext uri="{FF2B5EF4-FFF2-40B4-BE49-F238E27FC236}">
                <a16:creationId xmlns:a16="http://schemas.microsoft.com/office/drawing/2014/main" id="{F475CBA7-2FC4-D62F-EFFE-37B9A927E7A6}"/>
              </a:ext>
            </a:extLst>
          </p:cNvPr>
          <p:cNvSpPr txBox="1"/>
          <p:nvPr/>
        </p:nvSpPr>
        <p:spPr>
          <a:xfrm>
            <a:off x="2717795" y="2212331"/>
            <a:ext cx="3859575" cy="2466894"/>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tabLst>
                <a:tab pos="457200" algn="l"/>
              </a:tabLst>
            </a:pPr>
            <a:r>
              <a:rPr lang="en-CA" kern="100" dirty="0">
                <a:effectLst/>
                <a:latin typeface="Aptos" panose="020B0004020202020204" pitchFamily="34" charset="0"/>
                <a:ea typeface="Aptos" panose="020B0004020202020204" pitchFamily="34" charset="0"/>
                <a:cs typeface="Times New Roman" panose="02020603050405020304" pitchFamily="18" charset="0"/>
              </a:rPr>
              <a:t>AutoDock Vina - (</a:t>
            </a:r>
            <a:r>
              <a:rPr lang="en-CA"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https://vina.scripps.edu/</a:t>
            </a:r>
            <a:r>
              <a:rPr lang="en-CA"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tabLst>
                <a:tab pos="457200" algn="l"/>
              </a:tabLst>
            </a:pPr>
            <a:r>
              <a:rPr lang="en-CA" kern="100" dirty="0">
                <a:effectLst/>
                <a:latin typeface="Aptos" panose="020B0004020202020204" pitchFamily="34" charset="0"/>
                <a:ea typeface="Aptos" panose="020B0004020202020204" pitchFamily="34" charset="0"/>
                <a:cs typeface="Times New Roman" panose="02020603050405020304" pitchFamily="18" charset="0"/>
              </a:rPr>
              <a:t>Molecular Fingerprinting (</a:t>
            </a:r>
            <a:r>
              <a:rPr lang="en-CA"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https://github.com/ChenDdon/AGBTcode</a:t>
            </a:r>
            <a:r>
              <a:rPr lang="en-CA"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Python Packages</a:t>
            </a:r>
          </a:p>
          <a:p>
            <a:pPr marL="742950" lvl="1" indent="-285750">
              <a:lnSpc>
                <a:spcPct val="107000"/>
              </a:lnSpc>
              <a:buFont typeface="Courier New" panose="02070309020205020404" pitchFamily="49" charset="0"/>
              <a:buChar char="o"/>
            </a:pPr>
            <a:r>
              <a:rPr lang="en-CA" kern="100" dirty="0">
                <a:effectLst/>
                <a:latin typeface="Aptos" panose="020B0004020202020204" pitchFamily="34" charset="0"/>
                <a:ea typeface="Aptos" panose="020B0004020202020204" pitchFamily="34" charset="0"/>
                <a:cs typeface="Times New Roman" panose="02020603050405020304" pitchFamily="18" charset="0"/>
              </a:rPr>
              <a:t>Scikit Learn</a:t>
            </a:r>
          </a:p>
          <a:p>
            <a:pPr marL="742950" lvl="1" indent="-285750">
              <a:lnSpc>
                <a:spcPct val="107000"/>
              </a:lnSpc>
              <a:buFont typeface="Courier New" panose="02070309020205020404" pitchFamily="49" charset="0"/>
              <a:buChar char="o"/>
            </a:pPr>
            <a:r>
              <a:rPr lang="en-CA" kern="100" dirty="0">
                <a:effectLst/>
                <a:latin typeface="Aptos" panose="020B0004020202020204" pitchFamily="34" charset="0"/>
                <a:ea typeface="Aptos" panose="020B0004020202020204" pitchFamily="34" charset="0"/>
                <a:cs typeface="Times New Roman" panose="02020603050405020304" pitchFamily="18" charset="0"/>
              </a:rPr>
              <a:t>Numpy</a:t>
            </a:r>
          </a:p>
          <a:p>
            <a:pPr marL="742950" lvl="1" indent="-285750">
              <a:lnSpc>
                <a:spcPct val="107000"/>
              </a:lnSpc>
              <a:buFont typeface="Courier New" panose="02070309020205020404" pitchFamily="49" charset="0"/>
              <a:buChar char="o"/>
            </a:pPr>
            <a:r>
              <a:rPr lang="en-CA" kern="100" dirty="0">
                <a:effectLst/>
                <a:latin typeface="Aptos" panose="020B0004020202020204" pitchFamily="34" charset="0"/>
                <a:ea typeface="Aptos" panose="020B0004020202020204" pitchFamily="34" charset="0"/>
                <a:cs typeface="Times New Roman" panose="02020603050405020304" pitchFamily="18" charset="0"/>
              </a:rPr>
              <a:t>Pandas</a:t>
            </a:r>
          </a:p>
          <a:p>
            <a:pPr marL="742950" lvl="1" indent="-285750">
              <a:lnSpc>
                <a:spcPct val="107000"/>
              </a:lnSpc>
              <a:spcAft>
                <a:spcPts val="800"/>
              </a:spcAft>
              <a:buFont typeface="Courier New" panose="02070309020205020404" pitchFamily="49" charset="0"/>
              <a:buChar char="o"/>
            </a:pPr>
            <a:r>
              <a:rPr lang="en-CA" kern="100" dirty="0">
                <a:effectLst/>
                <a:latin typeface="Aptos" panose="020B0004020202020204" pitchFamily="34" charset="0"/>
                <a:ea typeface="Aptos" panose="020B0004020202020204" pitchFamily="34" charset="0"/>
                <a:cs typeface="Times New Roman" panose="02020603050405020304" pitchFamily="18" charset="0"/>
              </a:rPr>
              <a:t>Joblib</a:t>
            </a:r>
          </a:p>
          <a:p>
            <a:pPr marL="342900" lvl="0" indent="-342900">
              <a:lnSpc>
                <a:spcPct val="107000"/>
              </a:lnSpc>
              <a:spcAft>
                <a:spcPts val="800"/>
              </a:spcAft>
              <a:buSzPts val="1000"/>
              <a:buFont typeface="Symbol" panose="05050102010706020507" pitchFamily="18" charset="2"/>
              <a:buChar char=""/>
              <a:tabLst>
                <a:tab pos="457200" algn="l"/>
              </a:tabLst>
            </a:pP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Google Shape;875;p38">
            <a:extLst>
              <a:ext uri="{FF2B5EF4-FFF2-40B4-BE49-F238E27FC236}">
                <a16:creationId xmlns:a16="http://schemas.microsoft.com/office/drawing/2014/main" id="{B0A3E182-8016-DAB5-470E-0E06122845F8}"/>
              </a:ext>
            </a:extLst>
          </p:cNvPr>
          <p:cNvSpPr txBox="1">
            <a:spLocks/>
          </p:cNvSpPr>
          <p:nvPr/>
        </p:nvSpPr>
        <p:spPr>
          <a:xfrm>
            <a:off x="4047947" y="1667400"/>
            <a:ext cx="1255487" cy="46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CA" dirty="0"/>
              <a:t>Software</a:t>
            </a:r>
          </a:p>
        </p:txBody>
      </p:sp>
      <p:sp>
        <p:nvSpPr>
          <p:cNvPr id="11" name="Google Shape;875;p38">
            <a:extLst>
              <a:ext uri="{FF2B5EF4-FFF2-40B4-BE49-F238E27FC236}">
                <a16:creationId xmlns:a16="http://schemas.microsoft.com/office/drawing/2014/main" id="{1FB0729F-EB96-1F93-1DB5-3FF09BEE2AA2}"/>
              </a:ext>
            </a:extLst>
          </p:cNvPr>
          <p:cNvSpPr txBox="1">
            <a:spLocks/>
          </p:cNvSpPr>
          <p:nvPr/>
        </p:nvSpPr>
        <p:spPr>
          <a:xfrm>
            <a:off x="7200090" y="1582823"/>
            <a:ext cx="1223910" cy="568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41834"/>
              </a:buClr>
              <a:buSzPts val="2400"/>
              <a:buFont typeface="Raleway"/>
              <a:buNone/>
              <a:tabLst/>
              <a:defRPr/>
            </a:pPr>
            <a:r>
              <a:rPr kumimoji="0" lang="en-CA" b="0" i="0" u="none" strike="noStrike" kern="0" cap="none" spc="0" normalizeH="0" baseline="0" noProof="0" dirty="0">
                <a:ln>
                  <a:noFill/>
                </a:ln>
                <a:solidFill>
                  <a:srgbClr val="E2583E"/>
                </a:solidFill>
                <a:effectLst/>
                <a:uLnTx/>
                <a:uFillTx/>
                <a:latin typeface="Raleway Black"/>
                <a:sym typeface="Raleway Black"/>
              </a:rPr>
              <a:t>Data</a:t>
            </a:r>
            <a:endParaRPr kumimoji="0" lang="en-CA" sz="1600" b="0" i="0" u="none" strike="noStrike" kern="0" cap="none" spc="0" normalizeH="0" baseline="0" noProof="0" dirty="0">
              <a:ln>
                <a:noFill/>
              </a:ln>
              <a:solidFill>
                <a:srgbClr val="E2583E"/>
              </a:solidFill>
              <a:effectLst/>
              <a:uLnTx/>
              <a:uFillTx/>
              <a:latin typeface="Raleway Black"/>
              <a:sym typeface="Raleway Black"/>
            </a:endParaRPr>
          </a:p>
        </p:txBody>
      </p:sp>
      <p:grpSp>
        <p:nvGrpSpPr>
          <p:cNvPr id="12" name="Group 11">
            <a:extLst>
              <a:ext uri="{FF2B5EF4-FFF2-40B4-BE49-F238E27FC236}">
                <a16:creationId xmlns:a16="http://schemas.microsoft.com/office/drawing/2014/main" id="{DEC11EB4-3E97-EAE2-F243-853737BD6D14}"/>
              </a:ext>
            </a:extLst>
          </p:cNvPr>
          <p:cNvGrpSpPr/>
          <p:nvPr/>
        </p:nvGrpSpPr>
        <p:grpSpPr>
          <a:xfrm>
            <a:off x="7196713" y="2208993"/>
            <a:ext cx="1867573" cy="1480334"/>
            <a:chOff x="1375988" y="28396112"/>
            <a:chExt cx="2159500" cy="1711731"/>
          </a:xfrm>
        </p:grpSpPr>
        <p:grpSp>
          <p:nvGrpSpPr>
            <p:cNvPr id="13" name="Group 12">
              <a:extLst>
                <a:ext uri="{FF2B5EF4-FFF2-40B4-BE49-F238E27FC236}">
                  <a16:creationId xmlns:a16="http://schemas.microsoft.com/office/drawing/2014/main" id="{8C76BABD-7DFE-94D2-130E-D630DC8EB04F}"/>
                </a:ext>
              </a:extLst>
            </p:cNvPr>
            <p:cNvGrpSpPr/>
            <p:nvPr/>
          </p:nvGrpSpPr>
          <p:grpSpPr>
            <a:xfrm>
              <a:off x="1375988" y="28396112"/>
              <a:ext cx="1240622" cy="1277818"/>
              <a:chOff x="1375988" y="28396112"/>
              <a:chExt cx="1240622" cy="1277818"/>
            </a:xfrm>
          </p:grpSpPr>
          <p:pic>
            <p:nvPicPr>
              <p:cNvPr id="20" name="Picture 19">
                <a:extLst>
                  <a:ext uri="{FF2B5EF4-FFF2-40B4-BE49-F238E27FC236}">
                    <a16:creationId xmlns:a16="http://schemas.microsoft.com/office/drawing/2014/main" id="{D6091A4A-A3C5-2278-B8C9-2527FAB9BAAB}"/>
                  </a:ext>
                </a:extLst>
              </p:cNvPr>
              <p:cNvPicPr>
                <a:picLocks noChangeAspect="1"/>
              </p:cNvPicPr>
              <p:nvPr/>
            </p:nvPicPr>
            <p:blipFill>
              <a:blip r:embed="rId5"/>
              <a:stretch>
                <a:fillRect/>
              </a:stretch>
            </p:blipFill>
            <p:spPr>
              <a:xfrm>
                <a:off x="1375988" y="28396112"/>
                <a:ext cx="1180109" cy="384130"/>
              </a:xfrm>
              <a:prstGeom prst="rect">
                <a:avLst/>
              </a:prstGeom>
            </p:spPr>
          </p:pic>
          <p:pic>
            <p:nvPicPr>
              <p:cNvPr id="21" name="Picture 20">
                <a:extLst>
                  <a:ext uri="{FF2B5EF4-FFF2-40B4-BE49-F238E27FC236}">
                    <a16:creationId xmlns:a16="http://schemas.microsoft.com/office/drawing/2014/main" id="{EBFF59D6-C33C-020F-7DD2-6D07B1A8758C}"/>
                  </a:ext>
                </a:extLst>
              </p:cNvPr>
              <p:cNvPicPr>
                <a:picLocks noChangeAspect="1"/>
              </p:cNvPicPr>
              <p:nvPr/>
            </p:nvPicPr>
            <p:blipFill>
              <a:blip r:embed="rId6"/>
              <a:stretch>
                <a:fillRect/>
              </a:stretch>
            </p:blipFill>
            <p:spPr>
              <a:xfrm>
                <a:off x="1375988" y="28870254"/>
                <a:ext cx="1180109" cy="346699"/>
              </a:xfrm>
              <a:prstGeom prst="rect">
                <a:avLst/>
              </a:prstGeom>
            </p:spPr>
          </p:pic>
          <p:pic>
            <p:nvPicPr>
              <p:cNvPr id="22" name="Picture 21">
                <a:extLst>
                  <a:ext uri="{FF2B5EF4-FFF2-40B4-BE49-F238E27FC236}">
                    <a16:creationId xmlns:a16="http://schemas.microsoft.com/office/drawing/2014/main" id="{855C3A7C-98BA-CCA3-EA6B-CE66CD99904D}"/>
                  </a:ext>
                </a:extLst>
              </p:cNvPr>
              <p:cNvPicPr>
                <a:picLocks noChangeAspect="1"/>
              </p:cNvPicPr>
              <p:nvPr/>
            </p:nvPicPr>
            <p:blipFill>
              <a:blip r:embed="rId7"/>
              <a:stretch>
                <a:fillRect/>
              </a:stretch>
            </p:blipFill>
            <p:spPr>
              <a:xfrm>
                <a:off x="1375988" y="29287405"/>
                <a:ext cx="1240622" cy="386525"/>
              </a:xfrm>
              <a:prstGeom prst="rect">
                <a:avLst/>
              </a:prstGeom>
            </p:spPr>
          </p:pic>
        </p:grpSp>
        <p:pic>
          <p:nvPicPr>
            <p:cNvPr id="18" name="Picture 17">
              <a:extLst>
                <a:ext uri="{FF2B5EF4-FFF2-40B4-BE49-F238E27FC236}">
                  <a16:creationId xmlns:a16="http://schemas.microsoft.com/office/drawing/2014/main" id="{53F30607-28C3-954F-490D-36F7ABA375E2}"/>
                </a:ext>
              </a:extLst>
            </p:cNvPr>
            <p:cNvPicPr>
              <a:picLocks noChangeAspect="1"/>
            </p:cNvPicPr>
            <p:nvPr/>
          </p:nvPicPr>
          <p:blipFill>
            <a:blip r:embed="rId8"/>
            <a:stretch>
              <a:fillRect/>
            </a:stretch>
          </p:blipFill>
          <p:spPr>
            <a:xfrm>
              <a:off x="1375988" y="29773037"/>
              <a:ext cx="2159500" cy="334806"/>
            </a:xfrm>
            <a:prstGeom prst="rect">
              <a:avLst/>
            </a:prstGeom>
          </p:spPr>
        </p:pic>
      </p:grpSp>
      <p:sp>
        <p:nvSpPr>
          <p:cNvPr id="23" name="TextBox 22">
            <a:extLst>
              <a:ext uri="{FF2B5EF4-FFF2-40B4-BE49-F238E27FC236}">
                <a16:creationId xmlns:a16="http://schemas.microsoft.com/office/drawing/2014/main" id="{ABFC1E25-E9ED-3A8B-1633-7EDFB31202DE}"/>
              </a:ext>
            </a:extLst>
          </p:cNvPr>
          <p:cNvSpPr txBox="1"/>
          <p:nvPr/>
        </p:nvSpPr>
        <p:spPr>
          <a:xfrm>
            <a:off x="6863000" y="2030307"/>
            <a:ext cx="333713" cy="2031325"/>
          </a:xfrm>
          <a:prstGeom prst="rect">
            <a:avLst/>
          </a:prstGeom>
          <a:noFill/>
        </p:spPr>
        <p:txBody>
          <a:bodyPr wrap="square" rtlCol="0">
            <a:spAutoFit/>
          </a:bodyPr>
          <a:lstStyle/>
          <a:p>
            <a:pPr marL="285750" indent="-285750">
              <a:buFont typeface="Arial" panose="020B0604020202020204" pitchFamily="34" charset="0"/>
              <a:buChar char="•"/>
            </a:pPr>
            <a:r>
              <a:rPr lang="en-CA" sz="2800" dirty="0"/>
              <a:t> </a:t>
            </a:r>
          </a:p>
          <a:p>
            <a:pPr marL="285750" indent="-285750">
              <a:buFont typeface="Arial" panose="020B0604020202020204" pitchFamily="34" charset="0"/>
              <a:buChar char="•"/>
            </a:pPr>
            <a:r>
              <a:rPr lang="en-CA" sz="2800" dirty="0"/>
              <a:t> </a:t>
            </a:r>
          </a:p>
          <a:p>
            <a:pPr marL="285750" indent="-285750">
              <a:buFont typeface="Arial" panose="020B0604020202020204" pitchFamily="34" charset="0"/>
              <a:buChar char="•"/>
            </a:pPr>
            <a:r>
              <a:rPr lang="en-CA" sz="2800" dirty="0"/>
              <a:t> </a:t>
            </a:r>
          </a:p>
          <a:p>
            <a:pPr marL="285750" indent="-285750">
              <a:buFont typeface="Arial" panose="020B0604020202020204" pitchFamily="34" charset="0"/>
              <a:buChar char="•"/>
            </a:pPr>
            <a:r>
              <a:rPr lang="en-CA" sz="2800" dirty="0"/>
              <a:t>    </a:t>
            </a:r>
            <a:r>
              <a:rPr lang="en-CA" dirty="0"/>
              <a:t> </a:t>
            </a:r>
          </a:p>
          <a:p>
            <a:endParaRPr lang="en-CA" dirty="0"/>
          </a:p>
        </p:txBody>
      </p:sp>
    </p:spTree>
    <p:extLst>
      <p:ext uri="{BB962C8B-B14F-4D97-AF65-F5344CB8AC3E}">
        <p14:creationId xmlns:p14="http://schemas.microsoft.com/office/powerpoint/2010/main" val="372164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CE9A637A-4A29-3EC1-687A-318AF55859E8}"/>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EE0FDFC9-2238-5372-9413-BCB89792BEE3}"/>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0055B462-0227-2B2E-157D-CB17B5221278}"/>
              </a:ext>
            </a:extLst>
          </p:cNvPr>
          <p:cNvSpPr/>
          <p:nvPr/>
        </p:nvSpPr>
        <p:spPr>
          <a:xfrm>
            <a:off x="4979305" y="473401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785E279B-711A-EC9F-AFD5-175D6A9BF923}"/>
              </a:ext>
            </a:extLst>
          </p:cNvPr>
          <p:cNvSpPr/>
          <p:nvPr/>
        </p:nvSpPr>
        <p:spPr>
          <a:xfrm>
            <a:off x="279909" y="682315"/>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0ADF2383-6912-015F-3A6D-3251E068170A}"/>
              </a:ext>
            </a:extLst>
          </p:cNvPr>
          <p:cNvSpPr/>
          <p:nvPr/>
        </p:nvSpPr>
        <p:spPr>
          <a:xfrm>
            <a:off x="8471432" y="4283207"/>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A4A5CBE1-E711-4411-9456-5EF259FE1957}"/>
              </a:ext>
            </a:extLst>
          </p:cNvPr>
          <p:cNvSpPr txBox="1">
            <a:spLocks noGrp="1"/>
          </p:cNvSpPr>
          <p:nvPr>
            <p:ph type="title"/>
          </p:nvPr>
        </p:nvSpPr>
        <p:spPr>
          <a:xfrm>
            <a:off x="868888" y="-17789"/>
            <a:ext cx="7704000" cy="980322"/>
          </a:xfrm>
          <a:prstGeom prst="rect">
            <a:avLst/>
          </a:prstGeom>
        </p:spPr>
        <p:txBody>
          <a:bodyPr spcFirstLastPara="1" wrap="square" lIns="91425" tIns="91425" rIns="91425" bIns="91425" anchor="t" anchorCtr="0">
            <a:noAutofit/>
          </a:bodyPr>
          <a:lstStyle/>
          <a:p>
            <a:pPr algn="ctr"/>
            <a:r>
              <a:rPr lang="en-CA" sz="2800" dirty="0"/>
              <a:t>Procedure: Part 1 - Understanding binding of proteins and ligands</a:t>
            </a:r>
            <a:br>
              <a:rPr lang="en-CA" dirty="0"/>
            </a:br>
            <a:endParaRPr dirty="0"/>
          </a:p>
        </p:txBody>
      </p:sp>
      <p:sp>
        <p:nvSpPr>
          <p:cNvPr id="12" name="TextBox 11">
            <a:extLst>
              <a:ext uri="{FF2B5EF4-FFF2-40B4-BE49-F238E27FC236}">
                <a16:creationId xmlns:a16="http://schemas.microsoft.com/office/drawing/2014/main" id="{839035E0-847F-0295-7EA9-F90F53EAD9EF}"/>
              </a:ext>
            </a:extLst>
          </p:cNvPr>
          <p:cNvSpPr txBox="1"/>
          <p:nvPr/>
        </p:nvSpPr>
        <p:spPr>
          <a:xfrm>
            <a:off x="390163" y="1298068"/>
            <a:ext cx="8661450" cy="2523768"/>
          </a:xfrm>
          <a:prstGeom prst="rect">
            <a:avLst/>
          </a:prstGeom>
          <a:noFill/>
        </p:spPr>
        <p:txBody>
          <a:bodyPr wrap="square" rtlCol="0">
            <a:spAutoFit/>
          </a:bodyPr>
          <a:lstStyle/>
          <a:p>
            <a:r>
              <a:rPr lang="en-CA" dirty="0">
                <a:latin typeface="Aptos" panose="020B0004020202020204" pitchFamily="34" charset="0"/>
              </a:rPr>
              <a:t>To better understand Protein-ligand binding AutoDockTools and AutoDock Vina is used to predict binding affinities between proteins and ligands.</a:t>
            </a:r>
          </a:p>
          <a:p>
            <a:endParaRPr lang="en-CA" dirty="0">
              <a:latin typeface="Aptos" panose="020B0004020202020204" pitchFamily="34" charset="0"/>
            </a:endParaRPr>
          </a:p>
          <a:p>
            <a:r>
              <a:rPr lang="en-CA" dirty="0">
                <a:latin typeface="Aptos" panose="020B0004020202020204" pitchFamily="34" charset="0"/>
              </a:rPr>
              <a:t>1. Install Necessary Software (AutoDock Vina, AutoDockTools, and PyMOL)</a:t>
            </a:r>
          </a:p>
          <a:p>
            <a:r>
              <a:rPr lang="en-CA" dirty="0">
                <a:latin typeface="Aptos" panose="020B0004020202020204" pitchFamily="34" charset="0"/>
              </a:rPr>
              <a:t>2. Download Mu opioid receptor from PDB (PDB ID: 5C1M)</a:t>
            </a:r>
          </a:p>
          <a:p>
            <a:r>
              <a:rPr lang="en-CA" dirty="0">
                <a:latin typeface="Aptos" panose="020B0004020202020204" pitchFamily="34" charset="0"/>
              </a:rPr>
              <a:t>3. Download Ligands from PubChem (Aspirin, Fentanyl, and </a:t>
            </a:r>
            <a:r>
              <a:rPr lang="en-CA" dirty="0">
                <a:effectLst/>
                <a:latin typeface="Aptos" panose="020B0004020202020204" pitchFamily="34" charset="0"/>
                <a:ea typeface="Aptos" panose="020B0004020202020204" pitchFamily="34" charset="0"/>
                <a:cs typeface="Times New Roman" panose="02020603050405020304" pitchFamily="18" charset="0"/>
              </a:rPr>
              <a:t>Buprenorphine)</a:t>
            </a:r>
            <a:r>
              <a:rPr lang="en-CA" dirty="0">
                <a:latin typeface="Aptos" panose="020B0004020202020204" pitchFamily="34" charset="0"/>
              </a:rPr>
              <a:t> </a:t>
            </a:r>
          </a:p>
          <a:p>
            <a:r>
              <a:rPr lang="en-CA" dirty="0">
                <a:latin typeface="Aptos" panose="020B0004020202020204" pitchFamily="34" charset="0"/>
              </a:rPr>
              <a:t>4. Prepare MOR using AutoDockTools</a:t>
            </a:r>
          </a:p>
          <a:p>
            <a:r>
              <a:rPr lang="en-CA" dirty="0">
                <a:latin typeface="Aptos" panose="020B0004020202020204" pitchFamily="34" charset="0"/>
              </a:rPr>
              <a:t>5. Prepare the ligands using PyMOL and AutoDockTools</a:t>
            </a:r>
          </a:p>
          <a:p>
            <a:r>
              <a:rPr lang="en-CA" dirty="0">
                <a:latin typeface="Aptos" panose="020B0004020202020204" pitchFamily="34" charset="0"/>
              </a:rPr>
              <a:t>6. Run AutoDock Vina using this command in command prompt: </a:t>
            </a:r>
            <a:r>
              <a:rPr lang="en-CA" dirty="0">
                <a:effectLst/>
                <a:highlight>
                  <a:srgbClr val="C0C0C0"/>
                </a:highlight>
                <a:latin typeface="Aptos" panose="020B0004020202020204" pitchFamily="34" charset="0"/>
                <a:ea typeface="Aptos" panose="020B0004020202020204" pitchFamily="34" charset="0"/>
                <a:cs typeface="Times New Roman" panose="02020603050405020304" pitchFamily="18" charset="0"/>
              </a:rPr>
              <a:t>vina.exe --receptor MOR.pdbqt --ligand Fentanyl.pdbqt --config config.txt --log log.txt --out output.pdbqt</a:t>
            </a:r>
          </a:p>
          <a:p>
            <a:r>
              <a:rPr lang="en-CA" dirty="0">
                <a:latin typeface="Aptos" panose="020B0004020202020204" pitchFamily="34" charset="0"/>
              </a:rPr>
              <a:t>7. Repeat step 6 for each ligand with MOR</a:t>
            </a:r>
          </a:p>
        </p:txBody>
      </p:sp>
    </p:spTree>
    <p:extLst>
      <p:ext uri="{BB962C8B-B14F-4D97-AF65-F5344CB8AC3E}">
        <p14:creationId xmlns:p14="http://schemas.microsoft.com/office/powerpoint/2010/main" val="64831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F6D0CC34-3E52-FA1F-4854-E8C2A1D96119}"/>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C141E267-4C11-43E3-F48D-297481E2C634}"/>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1BD1129E-DBF4-59EE-1798-D8B55546CA55}"/>
              </a:ext>
            </a:extLst>
          </p:cNvPr>
          <p:cNvSpPr/>
          <p:nvPr/>
        </p:nvSpPr>
        <p:spPr>
          <a:xfrm>
            <a:off x="4979305" y="473401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DEBBCA6F-9EDB-642E-7788-09D91ADECC7D}"/>
              </a:ext>
            </a:extLst>
          </p:cNvPr>
          <p:cNvSpPr/>
          <p:nvPr/>
        </p:nvSpPr>
        <p:spPr>
          <a:xfrm>
            <a:off x="279909" y="682315"/>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4A2B8487-023F-CABC-06AD-568A01892797}"/>
              </a:ext>
            </a:extLst>
          </p:cNvPr>
          <p:cNvSpPr/>
          <p:nvPr/>
        </p:nvSpPr>
        <p:spPr>
          <a:xfrm>
            <a:off x="8471432" y="4283207"/>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0AE321C8-8253-A592-31EC-93E640A13605}"/>
              </a:ext>
            </a:extLst>
          </p:cNvPr>
          <p:cNvSpPr txBox="1">
            <a:spLocks noGrp="1"/>
          </p:cNvSpPr>
          <p:nvPr>
            <p:ph type="title"/>
          </p:nvPr>
        </p:nvSpPr>
        <p:spPr>
          <a:xfrm>
            <a:off x="868888" y="-17789"/>
            <a:ext cx="7704000" cy="572700"/>
          </a:xfrm>
          <a:prstGeom prst="rect">
            <a:avLst/>
          </a:prstGeom>
        </p:spPr>
        <p:txBody>
          <a:bodyPr spcFirstLastPara="1" wrap="square" lIns="91425" tIns="91425" rIns="91425" bIns="91425" anchor="t" anchorCtr="0">
            <a:noAutofit/>
          </a:bodyPr>
          <a:lstStyle/>
          <a:p>
            <a:pPr algn="ctr"/>
            <a:r>
              <a:rPr lang="en-CA" sz="2800" dirty="0"/>
              <a:t>Procedure: Part 2 - </a:t>
            </a:r>
            <a:r>
              <a:rPr lang="en-US" sz="2800" dirty="0"/>
              <a:t>Developing ML Models to predict binding of proteins and ligands</a:t>
            </a:r>
            <a:br>
              <a:rPr lang="en-CA" dirty="0"/>
            </a:br>
            <a:endParaRPr dirty="0"/>
          </a:p>
        </p:txBody>
      </p:sp>
      <p:sp>
        <p:nvSpPr>
          <p:cNvPr id="12" name="TextBox 11">
            <a:extLst>
              <a:ext uri="{FF2B5EF4-FFF2-40B4-BE49-F238E27FC236}">
                <a16:creationId xmlns:a16="http://schemas.microsoft.com/office/drawing/2014/main" id="{AE1252AA-15C5-5731-249A-B0B73EFB43D8}"/>
              </a:ext>
            </a:extLst>
          </p:cNvPr>
          <p:cNvSpPr txBox="1"/>
          <p:nvPr/>
        </p:nvSpPr>
        <p:spPr>
          <a:xfrm>
            <a:off x="390163" y="1559111"/>
            <a:ext cx="8661450" cy="1947649"/>
          </a:xfrm>
          <a:prstGeom prst="rect">
            <a:avLst/>
          </a:prstGeom>
          <a:noFill/>
        </p:spPr>
        <p:txBody>
          <a:bodyPr wrap="square" rtlCol="0">
            <a:spAutoFit/>
          </a:bodyPr>
          <a:lstStyle/>
          <a:p>
            <a:r>
              <a:rPr lang="en-CA" dirty="0" err="1">
                <a:effectLst/>
                <a:latin typeface="Aptos" panose="020B0004020202020204" pitchFamily="34" charset="0"/>
                <a:ea typeface="Aptos" panose="020B0004020202020204" pitchFamily="34" charset="0"/>
                <a:cs typeface="Times New Roman" panose="02020603050405020304" pitchFamily="18" charset="0"/>
              </a:rPr>
              <a:t>ChEMBL</a:t>
            </a:r>
            <a:r>
              <a:rPr lang="en-CA" dirty="0">
                <a:effectLst/>
                <a:latin typeface="Aptos" panose="020B0004020202020204" pitchFamily="34" charset="0"/>
                <a:ea typeface="Aptos" panose="020B0004020202020204" pitchFamily="34" charset="0"/>
                <a:cs typeface="Times New Roman" panose="02020603050405020304" pitchFamily="18" charset="0"/>
              </a:rPr>
              <a:t> is used to download the training data necessary for our model</a:t>
            </a:r>
          </a:p>
          <a:p>
            <a:pPr marL="342900" lvl="0" indent="-34290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Go to </a:t>
            </a:r>
            <a:r>
              <a:rPr lang="en-US" kern="100" dirty="0" err="1">
                <a:effectLst/>
                <a:latin typeface="Aptos" panose="020B0004020202020204" pitchFamily="34" charset="0"/>
                <a:ea typeface="Aptos" panose="020B0004020202020204" pitchFamily="34" charset="0"/>
                <a:cs typeface="Times New Roman" panose="02020603050405020304" pitchFamily="18" charset="0"/>
              </a:rPr>
              <a:t>ChEMBL</a:t>
            </a:r>
            <a:r>
              <a:rPr lang="en-US" kern="100" dirty="0">
                <a:effectLst/>
                <a:latin typeface="Aptos" panose="020B0004020202020204" pitchFamily="34" charset="0"/>
                <a:ea typeface="Aptos" panose="020B0004020202020204" pitchFamily="34" charset="0"/>
                <a:cs typeface="Times New Roman" panose="02020603050405020304" pitchFamily="18" charset="0"/>
              </a:rPr>
              <a:t> and search the protein name (e.g. “Mu opioid Receptor”)</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Select the protein with the type “SINGLE PROTEIN” and organism as “Homo sapiens” (e.g. </a:t>
            </a:r>
            <a:r>
              <a:rPr lang="en-CA" kern="100" dirty="0">
                <a:effectLst/>
                <a:latin typeface="Aptos" panose="020B0004020202020204" pitchFamily="34" charset="0"/>
                <a:ea typeface="Aptos" panose="020B0004020202020204" pitchFamily="34" charset="0"/>
                <a:cs typeface="Times New Roman" panose="02020603050405020304" pitchFamily="18" charset="0"/>
              </a:rPr>
              <a:t>CHEMBL233 for MOR)</a:t>
            </a:r>
          </a:p>
          <a:p>
            <a:pPr marL="342900" lvl="0" indent="-34290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Scroll down to Approved Drugs and Clinical Candidates and download all compounds. </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The data contains the SMILES representation of the ligand and its binding affinity with the protein.</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effectLst/>
              <a:latin typeface="Aptos" panose="020B0004020202020204" pitchFamily="34" charset="0"/>
              <a:ea typeface="Aptos" panose="020B0004020202020204" pitchFamily="34" charset="0"/>
              <a:cs typeface="Times New Roman" panose="02020603050405020304" pitchFamily="18" charset="0"/>
            </a:endParaRPr>
          </a:p>
          <a:p>
            <a:endParaRPr lang="en-CA" sz="1100" dirty="0"/>
          </a:p>
        </p:txBody>
      </p:sp>
      <p:sp>
        <p:nvSpPr>
          <p:cNvPr id="2" name="Google Shape;875;p38">
            <a:extLst>
              <a:ext uri="{FF2B5EF4-FFF2-40B4-BE49-F238E27FC236}">
                <a16:creationId xmlns:a16="http://schemas.microsoft.com/office/drawing/2014/main" id="{C63DCDC1-0DCD-3F44-65F8-25E904CE2A2C}"/>
              </a:ext>
            </a:extLst>
          </p:cNvPr>
          <p:cNvSpPr txBox="1">
            <a:spLocks/>
          </p:cNvSpPr>
          <p:nvPr/>
        </p:nvSpPr>
        <p:spPr>
          <a:xfrm>
            <a:off x="0" y="1056241"/>
            <a:ext cx="9144000" cy="46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gn="ctr"/>
            <a:r>
              <a:rPr lang="en-CA" dirty="0"/>
              <a:t>ML Training Data Collection</a:t>
            </a:r>
          </a:p>
        </p:txBody>
      </p:sp>
    </p:spTree>
    <p:extLst>
      <p:ext uri="{BB962C8B-B14F-4D97-AF65-F5344CB8AC3E}">
        <p14:creationId xmlns:p14="http://schemas.microsoft.com/office/powerpoint/2010/main" val="138052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E4E48CF-5224-DD45-94B7-9A438B311F12}"/>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9A3282E7-3FC4-395E-0EE5-D5A3879B3690}"/>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25EB4127-18CF-8D73-E1ED-89E49A074E87}"/>
              </a:ext>
            </a:extLst>
          </p:cNvPr>
          <p:cNvSpPr/>
          <p:nvPr/>
        </p:nvSpPr>
        <p:spPr>
          <a:xfrm>
            <a:off x="-1306443" y="484816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69345723-A5B3-7227-C6F3-A20993F1C737}"/>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B5F8BB64-C255-1328-535A-0EC1EDA50D83}"/>
              </a:ext>
            </a:extLst>
          </p:cNvPr>
          <p:cNvSpPr/>
          <p:nvPr/>
        </p:nvSpPr>
        <p:spPr>
          <a:xfrm>
            <a:off x="152380" y="427326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643F2FDC-95EA-AD64-47A9-B375B23B67E2}"/>
              </a:ext>
            </a:extLst>
          </p:cNvPr>
          <p:cNvSpPr txBox="1">
            <a:spLocks noGrp="1"/>
          </p:cNvSpPr>
          <p:nvPr>
            <p:ph type="title"/>
          </p:nvPr>
        </p:nvSpPr>
        <p:spPr>
          <a:xfrm>
            <a:off x="868888" y="-17789"/>
            <a:ext cx="7704000" cy="572700"/>
          </a:xfrm>
          <a:prstGeom prst="rect">
            <a:avLst/>
          </a:prstGeom>
        </p:spPr>
        <p:txBody>
          <a:bodyPr spcFirstLastPara="1" wrap="square" lIns="91425" tIns="91425" rIns="91425" bIns="91425" anchor="t" anchorCtr="0">
            <a:noAutofit/>
          </a:bodyPr>
          <a:lstStyle/>
          <a:p>
            <a:pPr algn="ctr"/>
            <a:r>
              <a:rPr lang="en-CA" sz="2800" dirty="0"/>
              <a:t>Procedure: Part 2 - </a:t>
            </a:r>
            <a:r>
              <a:rPr lang="en-US" sz="2800" dirty="0"/>
              <a:t>Developing ML Models to predict binding of proteins and ligands</a:t>
            </a:r>
            <a:br>
              <a:rPr lang="en-CA" dirty="0"/>
            </a:br>
            <a:endParaRPr dirty="0"/>
          </a:p>
        </p:txBody>
      </p:sp>
      <p:pic>
        <p:nvPicPr>
          <p:cNvPr id="7" name="Picture 6">
            <a:extLst>
              <a:ext uri="{FF2B5EF4-FFF2-40B4-BE49-F238E27FC236}">
                <a16:creationId xmlns:a16="http://schemas.microsoft.com/office/drawing/2014/main" id="{15E42AAD-5135-5FC6-BF25-D0AE64365B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43267" y="1912637"/>
            <a:ext cx="7134559" cy="3136418"/>
          </a:xfrm>
          <a:prstGeom prst="rect">
            <a:avLst/>
          </a:prstGeom>
          <a:noFill/>
        </p:spPr>
      </p:pic>
      <p:sp>
        <p:nvSpPr>
          <p:cNvPr id="3" name="Google Shape;875;p38">
            <a:extLst>
              <a:ext uri="{FF2B5EF4-FFF2-40B4-BE49-F238E27FC236}">
                <a16:creationId xmlns:a16="http://schemas.microsoft.com/office/drawing/2014/main" id="{16AA34C2-C585-5F96-7F13-2ED890E8097C}"/>
              </a:ext>
            </a:extLst>
          </p:cNvPr>
          <p:cNvSpPr txBox="1">
            <a:spLocks/>
          </p:cNvSpPr>
          <p:nvPr/>
        </p:nvSpPr>
        <p:spPr>
          <a:xfrm>
            <a:off x="0" y="883360"/>
            <a:ext cx="9144000" cy="46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gn="ctr"/>
            <a:r>
              <a:rPr lang="en-CA" dirty="0"/>
              <a:t>ML Model</a:t>
            </a:r>
          </a:p>
        </p:txBody>
      </p:sp>
      <p:sp>
        <p:nvSpPr>
          <p:cNvPr id="4" name="TextBox 3">
            <a:extLst>
              <a:ext uri="{FF2B5EF4-FFF2-40B4-BE49-F238E27FC236}">
                <a16:creationId xmlns:a16="http://schemas.microsoft.com/office/drawing/2014/main" id="{EA7FE605-9604-1BE6-CD50-3317820A291A}"/>
              </a:ext>
            </a:extLst>
          </p:cNvPr>
          <p:cNvSpPr txBox="1"/>
          <p:nvPr/>
        </p:nvSpPr>
        <p:spPr>
          <a:xfrm>
            <a:off x="479821" y="1248963"/>
            <a:ext cx="8661450" cy="738664"/>
          </a:xfrm>
          <a:prstGeom prst="rect">
            <a:avLst/>
          </a:prstGeom>
          <a:noFill/>
        </p:spPr>
        <p:txBody>
          <a:bodyPr wrap="square" rtlCol="0">
            <a:spAutoFit/>
          </a:bodyPr>
          <a:lstStyle/>
          <a:p>
            <a:r>
              <a:rPr lang="en-CA" dirty="0">
                <a:effectLst/>
                <a:latin typeface="Aptos" panose="020B0004020202020204" pitchFamily="34" charset="0"/>
                <a:ea typeface="Aptos" panose="020B0004020202020204" pitchFamily="34" charset="0"/>
                <a:cs typeface="Times New Roman" panose="02020603050405020304" pitchFamily="18" charset="0"/>
              </a:rPr>
              <a:t>To determine the most effective machine learning model, several regression-based algorithms were developed and trained on the dataset. Among them </a:t>
            </a:r>
            <a:r>
              <a:rPr lang="en-US" dirty="0">
                <a:effectLst/>
                <a:latin typeface="Aptos" panose="020B0004020202020204" pitchFamily="34" charset="0"/>
                <a:ea typeface="Aptos" panose="020B0004020202020204" pitchFamily="34" charset="0"/>
                <a:cs typeface="Times New Roman" panose="02020603050405020304" pitchFamily="18" charset="0"/>
              </a:rPr>
              <a:t>Random Forest Regressor was selected based on its better accuracy.</a:t>
            </a:r>
          </a:p>
          <a:p>
            <a:r>
              <a:rPr lang="en-US" dirty="0">
                <a:latin typeface="Aptos" panose="020B0004020202020204" pitchFamily="34" charset="0"/>
                <a:cs typeface="Times New Roman" panose="02020603050405020304" pitchFamily="18" charset="0"/>
              </a:rPr>
              <a:t>The next slide shows all the steps to build the machine learning models.</a:t>
            </a:r>
            <a:endParaRPr lang="en-CA" dirty="0">
              <a:solidFill>
                <a:srgbClr val="FF0000"/>
              </a:solidFill>
            </a:endParaRPr>
          </a:p>
        </p:txBody>
      </p:sp>
      <p:pic>
        <p:nvPicPr>
          <p:cNvPr id="2" name="Recording (3)">
            <a:hlinkClick r:id="" action="ppaction://media"/>
            <a:extLst>
              <a:ext uri="{FF2B5EF4-FFF2-40B4-BE49-F238E27FC236}">
                <a16:creationId xmlns:a16="http://schemas.microsoft.com/office/drawing/2014/main" id="{3D6EAC56-BF36-D73C-8CF6-4391CBDF11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7420" y="212994"/>
            <a:ext cx="609600" cy="609600"/>
          </a:xfrm>
          <a:prstGeom prst="rect">
            <a:avLst/>
          </a:prstGeom>
        </p:spPr>
      </p:pic>
    </p:spTree>
    <p:extLst>
      <p:ext uri="{BB962C8B-B14F-4D97-AF65-F5344CB8AC3E}">
        <p14:creationId xmlns:p14="http://schemas.microsoft.com/office/powerpoint/2010/main" val="17662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FD7B0BE0-316E-BD76-E4B6-464078C8D461}"/>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5A48B9DD-377C-CB3A-E975-D0B05B066E73}"/>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9342069F-5544-7AEF-4F6E-65569A2F1E7E}"/>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F0B18F20-1161-BC0F-91F3-C80C4336D8D5}"/>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7951EC20-12CB-A022-34E0-2364C5AFF655}"/>
              </a:ext>
            </a:extLst>
          </p:cNvPr>
          <p:cNvSpPr/>
          <p:nvPr/>
        </p:nvSpPr>
        <p:spPr>
          <a:xfrm>
            <a:off x="161881" y="4443701"/>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87A0DD63-87CF-6C1D-227C-D20A5A2642CE}"/>
              </a:ext>
            </a:extLst>
          </p:cNvPr>
          <p:cNvSpPr txBox="1">
            <a:spLocks noGrp="1"/>
          </p:cNvSpPr>
          <p:nvPr>
            <p:ph type="title"/>
          </p:nvPr>
        </p:nvSpPr>
        <p:spPr>
          <a:xfrm>
            <a:off x="868888" y="-17789"/>
            <a:ext cx="7704000" cy="572700"/>
          </a:xfrm>
          <a:prstGeom prst="rect">
            <a:avLst/>
          </a:prstGeom>
        </p:spPr>
        <p:txBody>
          <a:bodyPr spcFirstLastPara="1" wrap="square" lIns="91425" tIns="91425" rIns="91425" bIns="91425" anchor="t" anchorCtr="0">
            <a:noAutofit/>
          </a:bodyPr>
          <a:lstStyle/>
          <a:p>
            <a:pPr algn="ctr"/>
            <a:r>
              <a:rPr lang="en-US" sz="2800"/>
              <a:t>Procedure: Part 3 - Understanding the PPI network related to MOR</a:t>
            </a:r>
            <a:br>
              <a:rPr lang="en-US"/>
            </a:br>
            <a:endParaRPr lang="en-US" dirty="0"/>
          </a:p>
        </p:txBody>
      </p:sp>
      <p:sp>
        <p:nvSpPr>
          <p:cNvPr id="2" name="TextBox 1">
            <a:extLst>
              <a:ext uri="{FF2B5EF4-FFF2-40B4-BE49-F238E27FC236}">
                <a16:creationId xmlns:a16="http://schemas.microsoft.com/office/drawing/2014/main" id="{53583D6C-C00A-A88A-7B1E-39EC16BD603E}"/>
              </a:ext>
            </a:extLst>
          </p:cNvPr>
          <p:cNvSpPr txBox="1"/>
          <p:nvPr/>
        </p:nvSpPr>
        <p:spPr>
          <a:xfrm>
            <a:off x="356801" y="1074280"/>
            <a:ext cx="5024824" cy="4639412"/>
          </a:xfrm>
          <a:prstGeom prst="rect">
            <a:avLst/>
          </a:prstGeom>
          <a:noFill/>
          <a:ln>
            <a:noFill/>
          </a:ln>
        </p:spPr>
        <p:txBody>
          <a:bodyPr wrap="square" rtlCol="0">
            <a:noAutofit/>
          </a:bodyPr>
          <a:lstStyle/>
          <a:p>
            <a:pPr marL="342900" lvl="7" indent="-34290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A PPI network maps interactions between proteins.</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7" indent="-342900">
              <a:lnSpc>
                <a:spcPct val="107000"/>
              </a:lnSpc>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To find the best candidates, the screening should identify drugs with:</a:t>
            </a:r>
          </a:p>
          <a:p>
            <a:pPr marL="342900" lvl="7" indent="-342900">
              <a:lnSpc>
                <a:spcPct val="107000"/>
              </a:lnSpc>
              <a:buFont typeface="Symbol" panose="05050102010706020507" pitchFamily="18" charset="2"/>
              <a:buChar char=""/>
            </a:pPr>
            <a:endParaRPr lang="en-CA" sz="9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8" indent="-285750">
              <a:lnSpc>
                <a:spcPct val="107000"/>
              </a:lnSpc>
              <a:buFont typeface="Wingdings" panose="05000000000000000000" pitchFamily="2" charset="2"/>
              <a:buChar char="q"/>
            </a:pPr>
            <a:r>
              <a:rPr lang="en-CA" kern="100" dirty="0">
                <a:effectLst/>
                <a:latin typeface="Aptos" panose="020B0004020202020204" pitchFamily="34" charset="0"/>
                <a:ea typeface="Aptos" panose="020B0004020202020204" pitchFamily="34" charset="0"/>
                <a:cs typeface="Times New Roman" panose="02020603050405020304" pitchFamily="18" charset="0"/>
              </a:rPr>
              <a:t>a high binding affinity with MOR </a:t>
            </a:r>
          </a:p>
          <a:p>
            <a:pPr marL="285750" lvl="8" indent="-285750">
              <a:lnSpc>
                <a:spcPct val="107000"/>
              </a:lnSpc>
              <a:buFont typeface="Wingdings" panose="05000000000000000000" pitchFamily="2" charset="2"/>
              <a:buChar char="q"/>
            </a:pPr>
            <a:r>
              <a:rPr lang="en-CA" kern="100" dirty="0">
                <a:effectLst/>
                <a:latin typeface="Aptos" panose="020B0004020202020204" pitchFamily="34" charset="0"/>
                <a:ea typeface="Aptos" panose="020B0004020202020204" pitchFamily="34" charset="0"/>
                <a:cs typeface="Times New Roman" panose="02020603050405020304" pitchFamily="18" charset="0"/>
              </a:rPr>
              <a:t>low binding affinities for the rest of the proteins in MOR’s PPI network. </a:t>
            </a:r>
          </a:p>
          <a:p>
            <a:pPr marL="285750" lvl="8" indent="-285750">
              <a:lnSpc>
                <a:spcPct val="107000"/>
              </a:lnSpc>
              <a:buFont typeface="Wingdings" panose="05000000000000000000" pitchFamily="2" charset="2"/>
              <a:buChar char="q"/>
            </a:pPr>
            <a:endParaRPr lang="en-CA" sz="9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The steps to get the proteins in MOR’s PPI network are listed below.</a:t>
            </a:r>
            <a:endParaRPr lang="en-CA" sz="900" dirty="0">
              <a:latin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From the </a:t>
            </a:r>
            <a:r>
              <a:rPr lang="en-US"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STRING</a:t>
            </a:r>
            <a:r>
              <a:rPr lang="en-US" kern="100" dirty="0">
                <a:effectLst/>
                <a:latin typeface="Aptos" panose="020B0004020202020204" pitchFamily="34" charset="0"/>
                <a:ea typeface="Aptos" panose="020B0004020202020204" pitchFamily="34" charset="0"/>
                <a:cs typeface="Times New Roman" panose="02020603050405020304" pitchFamily="18" charset="0"/>
              </a:rPr>
              <a:t> website search up “Mu Opioid Receptor” and click continue. This will show all the proteins directly related to MOR.</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The figure to the right shows the MOR PPI network. OPRM1’s alias is MOR, and the proteins directly connected are shown below.</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CA" dirty="0"/>
          </a:p>
          <a:p>
            <a:endParaRPr lang="en-CA" dirty="0">
              <a:latin typeface="Aptos" panose="020B0004020202020204" pitchFamily="34" charset="0"/>
              <a:cs typeface="Times New Roman" panose="02020603050405020304" pitchFamily="18" charset="0"/>
            </a:endParaRPr>
          </a:p>
        </p:txBody>
      </p:sp>
      <p:pic>
        <p:nvPicPr>
          <p:cNvPr id="3" name="Picture 2" descr="A network of lines and dots&#10;&#10;Description automatically generated">
            <a:extLst>
              <a:ext uri="{FF2B5EF4-FFF2-40B4-BE49-F238E27FC236}">
                <a16:creationId xmlns:a16="http://schemas.microsoft.com/office/drawing/2014/main" id="{14E22918-B08E-1F72-DDA2-594559624795}"/>
              </a:ext>
            </a:extLst>
          </p:cNvPr>
          <p:cNvPicPr>
            <a:picLocks noChangeAspect="1"/>
          </p:cNvPicPr>
          <p:nvPr/>
        </p:nvPicPr>
        <p:blipFill>
          <a:blip r:embed="rId4"/>
          <a:stretch>
            <a:fillRect/>
          </a:stretch>
        </p:blipFill>
        <p:spPr>
          <a:xfrm>
            <a:off x="5859532" y="1101988"/>
            <a:ext cx="2713356" cy="3765604"/>
          </a:xfrm>
          <a:prstGeom prst="rect">
            <a:avLst/>
          </a:prstGeom>
          <a:solidFill>
            <a:srgbClr val="E3F4FA"/>
          </a:solidFill>
        </p:spPr>
      </p:pic>
    </p:spTree>
    <p:extLst>
      <p:ext uri="{BB962C8B-B14F-4D97-AF65-F5344CB8AC3E}">
        <p14:creationId xmlns:p14="http://schemas.microsoft.com/office/powerpoint/2010/main" val="12441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868A6AA1-3043-8804-2DF6-2A4C87ECF6AD}"/>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18F7C325-B502-5488-A350-DB7AACDE3272}"/>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F2D43E68-AF96-C708-57DB-4B1BA88055EC}"/>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F605F233-B83A-484F-9D3A-728BDAD7A710}"/>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70DA54B4-7987-5505-7F0F-5ECD287A16E5}"/>
              </a:ext>
            </a:extLst>
          </p:cNvPr>
          <p:cNvSpPr/>
          <p:nvPr/>
        </p:nvSpPr>
        <p:spPr>
          <a:xfrm>
            <a:off x="110700" y="461860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1C132F80-B287-8CAF-6000-B2BA998A810C}"/>
              </a:ext>
            </a:extLst>
          </p:cNvPr>
          <p:cNvSpPr txBox="1">
            <a:spLocks noGrp="1"/>
          </p:cNvSpPr>
          <p:nvPr>
            <p:ph type="title"/>
          </p:nvPr>
        </p:nvSpPr>
        <p:spPr>
          <a:xfrm>
            <a:off x="868888" y="-17789"/>
            <a:ext cx="7704000" cy="572700"/>
          </a:xfrm>
          <a:prstGeom prst="rect">
            <a:avLst/>
          </a:prstGeom>
        </p:spPr>
        <p:txBody>
          <a:bodyPr spcFirstLastPara="1" wrap="square" lIns="91425" tIns="91425" rIns="91425" bIns="91425" anchor="t" anchorCtr="0">
            <a:noAutofit/>
          </a:bodyPr>
          <a:lstStyle/>
          <a:p>
            <a:pPr algn="ctr"/>
            <a:r>
              <a:rPr lang="en-CA" sz="2800" dirty="0"/>
              <a:t>Procedure: Part 3 - </a:t>
            </a:r>
            <a:r>
              <a:rPr lang="en-US" sz="2800" dirty="0"/>
              <a:t>Understanding the PPI network related to MOR</a:t>
            </a:r>
            <a:br>
              <a:rPr lang="en-CA" dirty="0"/>
            </a:br>
            <a:endParaRPr dirty="0"/>
          </a:p>
        </p:txBody>
      </p:sp>
      <p:sp>
        <p:nvSpPr>
          <p:cNvPr id="2" name="TextBox 1">
            <a:extLst>
              <a:ext uri="{FF2B5EF4-FFF2-40B4-BE49-F238E27FC236}">
                <a16:creationId xmlns:a16="http://schemas.microsoft.com/office/drawing/2014/main" id="{95F8F0B2-8987-F005-18D7-28552046B7B4}"/>
              </a:ext>
            </a:extLst>
          </p:cNvPr>
          <p:cNvSpPr txBox="1"/>
          <p:nvPr/>
        </p:nvSpPr>
        <p:spPr>
          <a:xfrm>
            <a:off x="197430" y="1017478"/>
            <a:ext cx="5108861" cy="373948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The ML training dataset for proteins directly linked to OPRM1/MOR was unavailable. </a:t>
            </a:r>
            <a:endParaRPr lang="en-US" dirty="0">
              <a:solidFill>
                <a:srgbClr val="FF0000"/>
              </a:solidFill>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sz="9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To address this, the PPI network was expanded to include proteins with accessible training data.</a:t>
            </a:r>
          </a:p>
          <a:p>
            <a:pPr marL="285750" indent="-285750">
              <a:buFont typeface="Arial" panose="020B0604020202020204" pitchFamily="34" charset="0"/>
              <a:buChar char="•"/>
            </a:pPr>
            <a:endParaRPr lang="en-US" sz="9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Grey circles in the graph represent proteins without available data.</a:t>
            </a:r>
          </a:p>
          <a:p>
            <a:pPr marL="285750" indent="-285750">
              <a:buFont typeface="Arial" panose="020B0604020202020204" pitchFamily="34" charset="0"/>
              <a:buChar char="•"/>
            </a:pPr>
            <a:endParaRPr lang="en-US" sz="9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ML models were developed for the remaining proteins: AVPR2, ADRB2, AKT1, CNR1, CXCR1, CXCR2, CXCR4, MC1R, S1PR1, SMO, and SRC.</a:t>
            </a:r>
          </a:p>
          <a:p>
            <a:pPr marL="285750" indent="-285750">
              <a:buFont typeface="Arial" panose="020B0604020202020204" pitchFamily="34" charset="0"/>
              <a:buChar char="•"/>
            </a:pPr>
            <a:endParaRPr lang="en-US" dirty="0">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An ML model was developed for hERG, which regulates heart rhythm. </a:t>
            </a:r>
          </a:p>
          <a:p>
            <a:pPr marL="285750" indent="-285750">
              <a:buFont typeface="Arial" panose="020B0604020202020204" pitchFamily="34" charset="0"/>
              <a:buChar char="•"/>
            </a:pPr>
            <a:endParaRPr lang="en-US" sz="9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Aptos" panose="020B0004020202020204" pitchFamily="34" charset="0"/>
                <a:cs typeface="Times New Roman" panose="02020603050405020304" pitchFamily="18" charset="0"/>
              </a:rPr>
              <a:t>Blocking it can cause arrhythmias or heart attacks, so drugs must have a "low" binding affinity.</a:t>
            </a:r>
            <a:endParaRPr lang="en-CA" dirty="0">
              <a:latin typeface="Aptos" panose="020B0004020202020204" pitchFamily="34" charset="0"/>
            </a:endParaRPr>
          </a:p>
        </p:txBody>
      </p:sp>
      <p:pic>
        <p:nvPicPr>
          <p:cNvPr id="4" name="Picture 3">
            <a:extLst>
              <a:ext uri="{FF2B5EF4-FFF2-40B4-BE49-F238E27FC236}">
                <a16:creationId xmlns:a16="http://schemas.microsoft.com/office/drawing/2014/main" id="{5554A1A7-2C6E-3B2A-0450-7C3D2D1BC2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899530"/>
            <a:ext cx="4378395" cy="4168752"/>
          </a:xfrm>
          <a:prstGeom prst="rect">
            <a:avLst/>
          </a:prstGeom>
          <a:noFill/>
        </p:spPr>
      </p:pic>
    </p:spTree>
    <p:extLst>
      <p:ext uri="{BB962C8B-B14F-4D97-AF65-F5344CB8AC3E}">
        <p14:creationId xmlns:p14="http://schemas.microsoft.com/office/powerpoint/2010/main" val="223380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D3315F6-1AB4-C83D-0A61-CD4B0D7DF005}"/>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3A7DB4D0-A235-AB11-A44E-3BEB35619F2E}"/>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3935D791-B9A6-7161-8CE0-00C22FC26773}"/>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8671C95E-16E4-3A07-1DD9-8578CE7FAD56}"/>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B29276B7-52C4-F731-E1FD-2C6DE11F4053}"/>
              </a:ext>
            </a:extLst>
          </p:cNvPr>
          <p:cNvSpPr/>
          <p:nvPr/>
        </p:nvSpPr>
        <p:spPr>
          <a:xfrm>
            <a:off x="152380" y="427326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939A1A1B-FEB0-062C-4D32-80CE71C29FF6}"/>
              </a:ext>
            </a:extLst>
          </p:cNvPr>
          <p:cNvSpPr txBox="1">
            <a:spLocks noGrp="1"/>
          </p:cNvSpPr>
          <p:nvPr>
            <p:ph type="title"/>
          </p:nvPr>
        </p:nvSpPr>
        <p:spPr>
          <a:xfrm>
            <a:off x="847117" y="21511"/>
            <a:ext cx="7704000" cy="572700"/>
          </a:xfrm>
          <a:prstGeom prst="rect">
            <a:avLst/>
          </a:prstGeom>
        </p:spPr>
        <p:txBody>
          <a:bodyPr spcFirstLastPara="1" wrap="square" lIns="91425" tIns="91425" rIns="91425" bIns="91425" anchor="t" anchorCtr="0">
            <a:noAutofit/>
          </a:bodyPr>
          <a:lstStyle/>
          <a:p>
            <a:pPr algn="ctr"/>
            <a:r>
              <a:rPr lang="en-CA" sz="2800" dirty="0"/>
              <a:t>Procedure: Part 4 - </a:t>
            </a:r>
            <a:r>
              <a:rPr lang="en-US" sz="2800" dirty="0"/>
              <a:t>Drug Screening</a:t>
            </a:r>
            <a:br>
              <a:rPr lang="en-CA" dirty="0"/>
            </a:br>
            <a:endParaRPr dirty="0"/>
          </a:p>
        </p:txBody>
      </p:sp>
      <p:sp>
        <p:nvSpPr>
          <p:cNvPr id="2" name="TextBox 1">
            <a:extLst>
              <a:ext uri="{FF2B5EF4-FFF2-40B4-BE49-F238E27FC236}">
                <a16:creationId xmlns:a16="http://schemas.microsoft.com/office/drawing/2014/main" id="{41D6DAE1-3187-5032-1698-90A6BEBCFF5B}"/>
              </a:ext>
            </a:extLst>
          </p:cNvPr>
          <p:cNvSpPr txBox="1"/>
          <p:nvPr/>
        </p:nvSpPr>
        <p:spPr>
          <a:xfrm>
            <a:off x="666750" y="686109"/>
            <a:ext cx="7999602" cy="4208524"/>
          </a:xfrm>
          <a:prstGeom prst="rect">
            <a:avLst/>
          </a:prstGeom>
          <a:noFill/>
        </p:spPr>
        <p:txBody>
          <a:bodyPr wrap="square" rtlCol="0">
            <a:spAutoFit/>
          </a:bodyPr>
          <a:lstStyle/>
          <a:p>
            <a:r>
              <a:rPr lang="en-US" dirty="0">
                <a:latin typeface="Aptos" panose="020B0004020202020204" pitchFamily="34" charset="0"/>
              </a:rPr>
              <a:t>Repurposing drugs as opioid alternatives requires selecting those with high MOR binding affinity for similar euphoric effects and low binding affinity with other proteins for improved safety</a:t>
            </a:r>
          </a:p>
          <a:p>
            <a:endParaRPr lang="en-US" dirty="0"/>
          </a:p>
          <a:p>
            <a:pPr marL="342900" indent="-342900">
              <a:lnSpc>
                <a:spcPct val="107000"/>
              </a:lnSpc>
              <a:buFont typeface="+mj-lt"/>
              <a:buAutoNum type="arabicParenR"/>
            </a:pPr>
            <a:r>
              <a:rPr lang="en-US" kern="100" dirty="0">
                <a:effectLst/>
                <a:latin typeface="Aptos" panose="020B0004020202020204" pitchFamily="34" charset="0"/>
                <a:ea typeface="Aptos" panose="020B0004020202020204" pitchFamily="34" charset="0"/>
                <a:cs typeface="Times New Roman" panose="02020603050405020304" pitchFamily="18" charset="0"/>
              </a:rPr>
              <a:t>Go to </a:t>
            </a:r>
            <a:r>
              <a:rPr lang="en-US" kern="100" dirty="0">
                <a:solidFill>
                  <a:schemeClr val="accent2">
                    <a:lumMod val="75000"/>
                  </a:schemeClr>
                </a:solidFill>
                <a:latin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DrugBank</a:t>
            </a:r>
            <a:r>
              <a:rPr lang="en-US" kern="100" dirty="0">
                <a:solidFill>
                  <a:schemeClr val="accent2">
                    <a:lumMod val="75000"/>
                  </a:schemeClr>
                </a:solidFill>
                <a:latin typeface="Aptos" panose="020B0004020202020204" pitchFamily="34" charset="0"/>
                <a:cs typeface="Times New Roman" panose="02020603050405020304" pitchFamily="18" charset="0"/>
              </a:rPr>
              <a:t> </a:t>
            </a:r>
            <a:r>
              <a:rPr lang="en-US" kern="100" dirty="0">
                <a:solidFill>
                  <a:schemeClr val="tx1"/>
                </a:solidFill>
                <a:latin typeface="Aptos" panose="020B0004020202020204" pitchFamily="34" charset="0"/>
                <a:cs typeface="Times New Roman" panose="02020603050405020304" pitchFamily="18" charset="0"/>
              </a:rPr>
              <a:t>to download all known drugs </a:t>
            </a:r>
            <a:r>
              <a:rPr lang="en-US" kern="100" dirty="0">
                <a:latin typeface="Aptos" panose="020B0004020202020204" pitchFamily="34" charset="0"/>
                <a:cs typeface="Times New Roman" panose="02020603050405020304" pitchFamily="18" charset="0"/>
              </a:rPr>
              <a:t>to screen for potential safe drugs.</a:t>
            </a:r>
          </a:p>
          <a:p>
            <a:pPr marL="342900" lvl="0" indent="-342900">
              <a:lnSpc>
                <a:spcPct val="107000"/>
              </a:lnSpc>
              <a:buFont typeface="+mj-lt"/>
              <a:buAutoNum type="arabicParenR"/>
            </a:pPr>
            <a:r>
              <a:rPr lang="en-US" kern="100" dirty="0">
                <a:effectLst/>
                <a:latin typeface="Aptos" panose="020B0004020202020204" pitchFamily="34" charset="0"/>
                <a:ea typeface="Aptos" panose="020B0004020202020204" pitchFamily="34" charset="0"/>
                <a:cs typeface="Times New Roman" panose="02020603050405020304" pitchFamily="18" charset="0"/>
              </a:rPr>
              <a:t>For each drug extract the SMILES strings and convert them into molecular fingerprints as explained in part 2.</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arenR"/>
            </a:pPr>
            <a:r>
              <a:rPr lang="en-US" kern="100" dirty="0">
                <a:effectLst/>
                <a:latin typeface="Aptos" panose="020B0004020202020204" pitchFamily="34" charset="0"/>
                <a:ea typeface="Aptos" panose="020B0004020202020204" pitchFamily="34" charset="0"/>
                <a:cs typeface="Times New Roman" panose="02020603050405020304" pitchFamily="18" charset="0"/>
              </a:rPr>
              <a:t>Using each drug’s molecular fingerprint, the protein ML PPI models predicts the corresponding binding affinities.</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r>
              <a:rPr lang="en-US" kern="100" dirty="0">
                <a:latin typeface="Aptos" panose="020B0004020202020204" pitchFamily="34" charset="0"/>
                <a:cs typeface="Times New Roman" panose="02020603050405020304" pitchFamily="18" charset="0"/>
              </a:rPr>
              <a:t>The proteins are prioritized from most to least important for screening, as shown in the table below.</a:t>
            </a:r>
          </a:p>
          <a:p>
            <a:endParaRPr lang="en-US" dirty="0"/>
          </a:p>
          <a:p>
            <a:pPr marL="742950" lvl="1" indent="-28575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Filter all drugs that have a “High” MOR binding.</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Further filter the drugs that have “Low” hERG binding as it interferes with the heart’s activity.</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Next, filter the drugs that have “Low” CXCR4 binding (</a:t>
            </a:r>
            <a:r>
              <a:rPr lang="en-CA" kern="100" dirty="0">
                <a:effectLst/>
                <a:latin typeface="Aptos" panose="020B0004020202020204" pitchFamily="34" charset="0"/>
                <a:ea typeface="Aptos" panose="020B0004020202020204" pitchFamily="34" charset="0"/>
                <a:cs typeface="Times New Roman" panose="02020603050405020304" pitchFamily="18" charset="0"/>
              </a:rPr>
              <a:t>involved in cancer metastasis, HIV infection, and immune response</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CA" dirty="0"/>
          </a:p>
          <a:p>
            <a:endParaRPr lang="en-CA"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6112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BDCB8F4E-A758-71E6-0449-6A2DB01A3416}"/>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3A9CF61F-D0BF-A718-1E7B-0B428DF0859C}"/>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A3372800-A13D-BFF6-2909-4F6B632F8922}"/>
              </a:ext>
            </a:extLst>
          </p:cNvPr>
          <p:cNvSpPr/>
          <p:nvPr/>
        </p:nvSpPr>
        <p:spPr>
          <a:xfrm>
            <a:off x="5388880" y="4838789"/>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7FC9C802-8EFE-FD21-D785-30D96C75E03A}"/>
              </a:ext>
            </a:extLst>
          </p:cNvPr>
          <p:cNvSpPr/>
          <p:nvPr/>
        </p:nvSpPr>
        <p:spPr>
          <a:xfrm>
            <a:off x="279909" y="682315"/>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E5C142B5-CD2C-95A5-6829-62CC6177BC4E}"/>
              </a:ext>
            </a:extLst>
          </p:cNvPr>
          <p:cNvSpPr/>
          <p:nvPr/>
        </p:nvSpPr>
        <p:spPr>
          <a:xfrm>
            <a:off x="8471432" y="4283207"/>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D7544DB7-4355-03BD-9679-CA5A1D350813}"/>
              </a:ext>
            </a:extLst>
          </p:cNvPr>
          <p:cNvSpPr txBox="1">
            <a:spLocks noGrp="1"/>
          </p:cNvSpPr>
          <p:nvPr>
            <p:ph type="title"/>
          </p:nvPr>
        </p:nvSpPr>
        <p:spPr>
          <a:xfrm>
            <a:off x="868888" y="48184"/>
            <a:ext cx="7704000" cy="572700"/>
          </a:xfrm>
          <a:prstGeom prst="rect">
            <a:avLst/>
          </a:prstGeom>
        </p:spPr>
        <p:txBody>
          <a:bodyPr spcFirstLastPara="1" wrap="square" lIns="91425" tIns="91425" rIns="91425" bIns="91425" anchor="t" anchorCtr="0">
            <a:noAutofit/>
          </a:bodyPr>
          <a:lstStyle/>
          <a:p>
            <a:pPr algn="ctr"/>
            <a:r>
              <a:rPr lang="en-CA" sz="2800" dirty="0"/>
              <a:t>Procedure: Part 4 - </a:t>
            </a:r>
            <a:r>
              <a:rPr lang="en-US" sz="2800" dirty="0"/>
              <a:t>Drug Screening</a:t>
            </a:r>
            <a:br>
              <a:rPr lang="en-CA" dirty="0"/>
            </a:br>
            <a:endParaRPr dirty="0"/>
          </a:p>
        </p:txBody>
      </p:sp>
      <p:graphicFrame>
        <p:nvGraphicFramePr>
          <p:cNvPr id="2" name="Table 1">
            <a:extLst>
              <a:ext uri="{FF2B5EF4-FFF2-40B4-BE49-F238E27FC236}">
                <a16:creationId xmlns:a16="http://schemas.microsoft.com/office/drawing/2014/main" id="{C9FFA5EF-0321-AEEA-C997-676F7A2C2E71}"/>
              </a:ext>
            </a:extLst>
          </p:cNvPr>
          <p:cNvGraphicFramePr>
            <a:graphicFrameLocks noGrp="1"/>
          </p:cNvGraphicFramePr>
          <p:nvPr>
            <p:extLst>
              <p:ext uri="{D42A27DB-BD31-4B8C-83A1-F6EECF244321}">
                <p14:modId xmlns:p14="http://schemas.microsoft.com/office/powerpoint/2010/main" val="2062274133"/>
              </p:ext>
            </p:extLst>
          </p:nvPr>
        </p:nvGraphicFramePr>
        <p:xfrm>
          <a:off x="1658865" y="1485397"/>
          <a:ext cx="6124046" cy="2797810"/>
        </p:xfrm>
        <a:graphic>
          <a:graphicData uri="http://schemas.openxmlformats.org/drawingml/2006/table">
            <a:tbl>
              <a:tblPr firstRow="1" firstCol="1" bandRow="1">
                <a:tableStyleId>{110B93C4-1ECF-4DA8-B1FE-841E71E5BF54}</a:tableStyleId>
              </a:tblPr>
              <a:tblGrid>
                <a:gridCol w="2435225">
                  <a:extLst>
                    <a:ext uri="{9D8B030D-6E8A-4147-A177-3AD203B41FA5}">
                      <a16:colId xmlns:a16="http://schemas.microsoft.com/office/drawing/2014/main" val="4094169184"/>
                    </a:ext>
                  </a:extLst>
                </a:gridCol>
                <a:gridCol w="3688821">
                  <a:extLst>
                    <a:ext uri="{9D8B030D-6E8A-4147-A177-3AD203B41FA5}">
                      <a16:colId xmlns:a16="http://schemas.microsoft.com/office/drawing/2014/main" val="39534681"/>
                    </a:ext>
                  </a:extLst>
                </a:gridCol>
              </a:tblGrid>
              <a:tr h="0">
                <a:tc>
                  <a:txBody>
                    <a:bodyPr/>
                    <a:lstStyle/>
                    <a:p>
                      <a:pPr marL="457200" algn="ctr">
                        <a:lnSpc>
                          <a:spcPct val="107000"/>
                        </a:lnSpc>
                      </a:pPr>
                      <a:r>
                        <a:rPr lang="en-US" sz="1200" b="1" kern="100" dirty="0">
                          <a:effectLst/>
                        </a:rPr>
                        <a:t>Health Condition of person with OUD</a:t>
                      </a:r>
                      <a:endParaRPr lang="en-CA" sz="1100" b="1"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US" sz="1200" b="1" kern="100" dirty="0">
                          <a:effectLst/>
                        </a:rPr>
                        <a:t>Proteins with “Low” binding affinity with the drugs</a:t>
                      </a:r>
                      <a:endParaRPr lang="en-CA" sz="1100" b="1"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2942573"/>
                  </a:ext>
                </a:extLst>
              </a:tr>
              <a:tr h="0">
                <a:tc>
                  <a:txBody>
                    <a:bodyPr/>
                    <a:lstStyle/>
                    <a:p>
                      <a:pPr marL="457200" algn="ctr">
                        <a:lnSpc>
                          <a:spcPct val="107000"/>
                        </a:lnSpc>
                        <a:spcAft>
                          <a:spcPts val="800"/>
                        </a:spcAft>
                      </a:pPr>
                      <a:r>
                        <a:rPr lang="en-CA" sz="1200" kern="100" dirty="0">
                          <a:effectLst/>
                          <a:latin typeface="Aptos" panose="020B0004020202020204" pitchFamily="34" charset="0"/>
                        </a:rPr>
                        <a:t>Diabetes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200" kern="100" dirty="0">
                          <a:effectLst/>
                          <a:latin typeface="Aptos" panose="020B0004020202020204" pitchFamily="34" charset="0"/>
                        </a:rPr>
                        <a:t>CNR1: May exacerbate weight gain and appetite dysregulation, worsening metabolic control.</a:t>
                      </a:r>
                      <a:r>
                        <a:rPr lang="en-CA" sz="1200" kern="100" dirty="0">
                          <a:effectLst/>
                        </a:rPr>
                        <a:t> </a:t>
                      </a:r>
                      <a:endParaRPr lang="en-C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4176888"/>
                  </a:ext>
                </a:extLst>
              </a:tr>
              <a:tr h="0">
                <a:tc>
                  <a:txBody>
                    <a:bodyPr/>
                    <a:lstStyle/>
                    <a:p>
                      <a:pPr marL="457200" algn="ctr">
                        <a:lnSpc>
                          <a:spcPct val="107000"/>
                        </a:lnSpc>
                        <a:spcAft>
                          <a:spcPts val="800"/>
                        </a:spcAft>
                      </a:pPr>
                      <a:r>
                        <a:rPr lang="en-CA" sz="1200" kern="100" dirty="0">
                          <a:effectLst/>
                          <a:latin typeface="Aptos" panose="020B0004020202020204" pitchFamily="34" charset="0"/>
                        </a:rPr>
                        <a:t>Cardiovascular Diseases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200" kern="100" dirty="0">
                          <a:effectLst/>
                          <a:latin typeface="Aptos" panose="020B0004020202020204" pitchFamily="34" charset="0"/>
                        </a:rPr>
                        <a:t>CNR1: Can alter central nervous system activity, impacting cardiovascular regulation.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630285"/>
                  </a:ext>
                </a:extLst>
              </a:tr>
              <a:tr h="0">
                <a:tc>
                  <a:txBody>
                    <a:bodyPr/>
                    <a:lstStyle/>
                    <a:p>
                      <a:pPr marL="457200" algn="ctr">
                        <a:lnSpc>
                          <a:spcPct val="107000"/>
                        </a:lnSpc>
                        <a:spcAft>
                          <a:spcPts val="800"/>
                        </a:spcAft>
                      </a:pPr>
                      <a:r>
                        <a:rPr lang="en-CA" sz="1200" kern="100" dirty="0">
                          <a:effectLst/>
                          <a:latin typeface="Aptos" panose="020B0004020202020204" pitchFamily="34" charset="0"/>
                        </a:rPr>
                        <a:t>Cancer</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200" kern="100" dirty="0">
                          <a:effectLst/>
                          <a:latin typeface="Aptos" panose="020B0004020202020204" pitchFamily="34" charset="0"/>
                        </a:rPr>
                        <a:t>AVPR2: Can lead to water retention issues, complicating chemotherapy side effects.</a:t>
                      </a:r>
                    </a:p>
                    <a:p>
                      <a:pPr>
                        <a:lnSpc>
                          <a:spcPct val="107000"/>
                        </a:lnSpc>
                        <a:spcAft>
                          <a:spcPts val="800"/>
                        </a:spcAft>
                      </a:pPr>
                      <a:r>
                        <a:rPr lang="en-CA" sz="1200" kern="100" dirty="0">
                          <a:effectLst/>
                          <a:latin typeface="Aptos" panose="020B0004020202020204" pitchFamily="34" charset="0"/>
                        </a:rPr>
                        <a:t>ADRB2: May promote cancer cell migration in specific tumor types.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4171214"/>
                  </a:ext>
                </a:extLst>
              </a:tr>
              <a:tr h="0">
                <a:tc>
                  <a:txBody>
                    <a:bodyPr/>
                    <a:lstStyle/>
                    <a:p>
                      <a:pPr marL="457200" algn="ctr">
                        <a:lnSpc>
                          <a:spcPct val="107000"/>
                        </a:lnSpc>
                        <a:spcAft>
                          <a:spcPts val="800"/>
                        </a:spcAft>
                      </a:pPr>
                      <a:r>
                        <a:rPr lang="en-CA" sz="1200" kern="100" dirty="0">
                          <a:effectLst/>
                          <a:latin typeface="Aptos" panose="020B0004020202020204" pitchFamily="34" charset="0"/>
                        </a:rPr>
                        <a:t>Neurological Disorders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200" kern="100" dirty="0">
                          <a:effectLst/>
                          <a:latin typeface="Aptos" panose="020B0004020202020204" pitchFamily="34" charset="0"/>
                        </a:rPr>
                        <a:t>CXCR1/CXCR2: Excessive immune modulation can exacerbate neuroinflammation.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3206015"/>
                  </a:ext>
                </a:extLst>
              </a:tr>
              <a:tr h="0">
                <a:tc>
                  <a:txBody>
                    <a:bodyPr/>
                    <a:lstStyle/>
                    <a:p>
                      <a:pPr marL="457200" algn="ctr">
                        <a:lnSpc>
                          <a:spcPct val="107000"/>
                        </a:lnSpc>
                        <a:spcAft>
                          <a:spcPts val="800"/>
                        </a:spcAft>
                      </a:pPr>
                      <a:r>
                        <a:rPr lang="en-CA" sz="1200" kern="100" dirty="0">
                          <a:effectLst/>
                          <a:latin typeface="Aptos" panose="020B0004020202020204" pitchFamily="34" charset="0"/>
                        </a:rPr>
                        <a:t>Autoimmune Diseases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200" kern="100" dirty="0">
                          <a:effectLst/>
                          <a:latin typeface="Aptos" panose="020B0004020202020204" pitchFamily="34" charset="0"/>
                        </a:rPr>
                        <a:t>MC1R: Pigmentation effects are irrelevant and could cause unnecessary side effects.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8165674"/>
                  </a:ext>
                </a:extLst>
              </a:tr>
            </a:tbl>
          </a:graphicData>
        </a:graphic>
      </p:graphicFrame>
      <p:sp>
        <p:nvSpPr>
          <p:cNvPr id="3" name="Google Shape;875;p38">
            <a:extLst>
              <a:ext uri="{FF2B5EF4-FFF2-40B4-BE49-F238E27FC236}">
                <a16:creationId xmlns:a16="http://schemas.microsoft.com/office/drawing/2014/main" id="{DAF41D03-BF8B-EFE9-355F-F6C29537028F}"/>
              </a:ext>
            </a:extLst>
          </p:cNvPr>
          <p:cNvSpPr txBox="1">
            <a:spLocks/>
          </p:cNvSpPr>
          <p:nvPr/>
        </p:nvSpPr>
        <p:spPr>
          <a:xfrm>
            <a:off x="0" y="854355"/>
            <a:ext cx="9144000" cy="46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accent4"/>
                </a:solidFill>
                <a:latin typeface="Raleway Black"/>
                <a:ea typeface="Raleway Black"/>
                <a:cs typeface="Raleway Black"/>
                <a:sym typeface="Raleway Black"/>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lgn="ctr"/>
            <a:r>
              <a:rPr lang="en-CA" dirty="0"/>
              <a:t>Customized screening of drugs based on health conditions </a:t>
            </a:r>
          </a:p>
        </p:txBody>
      </p:sp>
    </p:spTree>
    <p:extLst>
      <p:ext uri="{BB962C8B-B14F-4D97-AF65-F5344CB8AC3E}">
        <p14:creationId xmlns:p14="http://schemas.microsoft.com/office/powerpoint/2010/main" val="46583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6E486681-0055-75FE-37CA-9DE1306BDEA5}"/>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749960A6-48E1-FB1B-649F-C8D075317AA0}"/>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906F0DB2-FF38-B987-8520-3FA40C4974DB}"/>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A5DBC233-F7A9-43B7-3152-A955E117EAC5}"/>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AE7BE6C8-4DA9-9DEF-3501-E1C38E1EB28A}"/>
              </a:ext>
            </a:extLst>
          </p:cNvPr>
          <p:cNvSpPr/>
          <p:nvPr/>
        </p:nvSpPr>
        <p:spPr>
          <a:xfrm>
            <a:off x="110700" y="461860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3C3799B1-C5F6-C90B-EBBD-EC08587BF6A2}"/>
              </a:ext>
            </a:extLst>
          </p:cNvPr>
          <p:cNvSpPr txBox="1">
            <a:spLocks noGrp="1"/>
          </p:cNvSpPr>
          <p:nvPr>
            <p:ph type="title"/>
          </p:nvPr>
        </p:nvSpPr>
        <p:spPr>
          <a:xfrm>
            <a:off x="830788" y="75218"/>
            <a:ext cx="7704000" cy="572700"/>
          </a:xfrm>
          <a:prstGeom prst="rect">
            <a:avLst/>
          </a:prstGeom>
        </p:spPr>
        <p:txBody>
          <a:bodyPr spcFirstLastPara="1" wrap="square" lIns="91425" tIns="91425" rIns="91425" bIns="91425" anchor="t" anchorCtr="0">
            <a:noAutofit/>
          </a:bodyPr>
          <a:lstStyle/>
          <a:p>
            <a:pPr algn="ctr"/>
            <a:r>
              <a:rPr lang="en-CA" sz="2800" dirty="0"/>
              <a:t>Procedure Part 4: </a:t>
            </a:r>
            <a:r>
              <a:rPr lang="en-US" sz="2800" dirty="0"/>
              <a:t>Drug Screening</a:t>
            </a:r>
            <a:br>
              <a:rPr lang="en-CA" dirty="0"/>
            </a:br>
            <a:endParaRPr dirty="0"/>
          </a:p>
        </p:txBody>
      </p:sp>
      <p:grpSp>
        <p:nvGrpSpPr>
          <p:cNvPr id="38" name="Group 37">
            <a:extLst>
              <a:ext uri="{FF2B5EF4-FFF2-40B4-BE49-F238E27FC236}">
                <a16:creationId xmlns:a16="http://schemas.microsoft.com/office/drawing/2014/main" id="{4C2AD980-C82C-AFB5-CC34-2F5A24009244}"/>
              </a:ext>
            </a:extLst>
          </p:cNvPr>
          <p:cNvGrpSpPr/>
          <p:nvPr/>
        </p:nvGrpSpPr>
        <p:grpSpPr>
          <a:xfrm>
            <a:off x="193299" y="842838"/>
            <a:ext cx="8753271" cy="3623164"/>
            <a:chOff x="653745" y="1373794"/>
            <a:chExt cx="9230919" cy="3820873"/>
          </a:xfrm>
        </p:grpSpPr>
        <p:grpSp>
          <p:nvGrpSpPr>
            <p:cNvPr id="39" name="Group 38">
              <a:extLst>
                <a:ext uri="{FF2B5EF4-FFF2-40B4-BE49-F238E27FC236}">
                  <a16:creationId xmlns:a16="http://schemas.microsoft.com/office/drawing/2014/main" id="{81F8D5D2-38AE-56CB-F702-EE6923C703EB}"/>
                </a:ext>
              </a:extLst>
            </p:cNvPr>
            <p:cNvGrpSpPr/>
            <p:nvPr/>
          </p:nvGrpSpPr>
          <p:grpSpPr>
            <a:xfrm>
              <a:off x="653745" y="1373794"/>
              <a:ext cx="7310679" cy="3820873"/>
              <a:chOff x="1357833" y="1638970"/>
              <a:chExt cx="7310679" cy="3820873"/>
            </a:xfrm>
          </p:grpSpPr>
          <p:cxnSp>
            <p:nvCxnSpPr>
              <p:cNvPr id="42" name="Straight Connector 41">
                <a:extLst>
                  <a:ext uri="{FF2B5EF4-FFF2-40B4-BE49-F238E27FC236}">
                    <a16:creationId xmlns:a16="http://schemas.microsoft.com/office/drawing/2014/main" id="{759E7BB7-1270-E4A6-1640-8607E554182C}"/>
                  </a:ext>
                </a:extLst>
              </p:cNvPr>
              <p:cNvCxnSpPr>
                <a:cxnSpLocks/>
                <a:stCxn id="48" idx="2"/>
              </p:cNvCxnSpPr>
              <p:nvPr/>
            </p:nvCxnSpPr>
            <p:spPr>
              <a:xfrm flipH="1">
                <a:off x="4408743" y="2185956"/>
                <a:ext cx="245054" cy="1696634"/>
              </a:xfrm>
              <a:prstGeom prst="line">
                <a:avLst/>
              </a:prstGeom>
              <a:noFill/>
              <a:ln w="38100" cap="flat" cmpd="sng" algn="ctr">
                <a:solidFill>
                  <a:srgbClr val="156082"/>
                </a:solidFill>
                <a:prstDash val="dash"/>
                <a:miter lim="800000"/>
              </a:ln>
              <a:effectLst/>
            </p:spPr>
          </p:cxnSp>
          <p:cxnSp>
            <p:nvCxnSpPr>
              <p:cNvPr id="43" name="Straight Connector 42">
                <a:extLst>
                  <a:ext uri="{FF2B5EF4-FFF2-40B4-BE49-F238E27FC236}">
                    <a16:creationId xmlns:a16="http://schemas.microsoft.com/office/drawing/2014/main" id="{EBC62E5C-81A8-E27F-07F3-9CC8CB3CFC9C}"/>
                  </a:ext>
                </a:extLst>
              </p:cNvPr>
              <p:cNvCxnSpPr>
                <a:cxnSpLocks/>
                <a:stCxn id="48" idx="0"/>
              </p:cNvCxnSpPr>
              <p:nvPr/>
            </p:nvCxnSpPr>
            <p:spPr>
              <a:xfrm flipH="1">
                <a:off x="6368553" y="2185956"/>
                <a:ext cx="161488" cy="1165825"/>
              </a:xfrm>
              <a:prstGeom prst="line">
                <a:avLst/>
              </a:prstGeom>
              <a:noFill/>
              <a:ln w="38100" cap="flat" cmpd="sng" algn="ctr">
                <a:solidFill>
                  <a:srgbClr val="156082"/>
                </a:solidFill>
                <a:prstDash val="dash"/>
                <a:miter lim="800000"/>
              </a:ln>
              <a:effectLst/>
            </p:spPr>
          </p:cxnSp>
          <p:grpSp>
            <p:nvGrpSpPr>
              <p:cNvPr id="44" name="Group 43">
                <a:extLst>
                  <a:ext uri="{FF2B5EF4-FFF2-40B4-BE49-F238E27FC236}">
                    <a16:creationId xmlns:a16="http://schemas.microsoft.com/office/drawing/2014/main" id="{C21D334D-A091-2517-A0CB-25EE895ED83D}"/>
                  </a:ext>
                </a:extLst>
              </p:cNvPr>
              <p:cNvGrpSpPr/>
              <p:nvPr/>
            </p:nvGrpSpPr>
            <p:grpSpPr>
              <a:xfrm>
                <a:off x="1357833" y="1638970"/>
                <a:ext cx="7310679" cy="3820873"/>
                <a:chOff x="1357833" y="1666402"/>
                <a:chExt cx="7310679" cy="3820873"/>
              </a:xfrm>
            </p:grpSpPr>
            <p:grpSp>
              <p:nvGrpSpPr>
                <p:cNvPr id="45" name="Group 44">
                  <a:extLst>
                    <a:ext uri="{FF2B5EF4-FFF2-40B4-BE49-F238E27FC236}">
                      <a16:creationId xmlns:a16="http://schemas.microsoft.com/office/drawing/2014/main" id="{2C4D4FF0-4727-9AAC-BDD6-7C680B775574}"/>
                    </a:ext>
                  </a:extLst>
                </p:cNvPr>
                <p:cNvGrpSpPr/>
                <p:nvPr/>
              </p:nvGrpSpPr>
              <p:grpSpPr>
                <a:xfrm>
                  <a:off x="1357833" y="1666402"/>
                  <a:ext cx="5619039" cy="3820873"/>
                  <a:chOff x="1330401" y="1666402"/>
                  <a:chExt cx="5619039" cy="3820873"/>
                </a:xfrm>
              </p:grpSpPr>
              <p:grpSp>
                <p:nvGrpSpPr>
                  <p:cNvPr id="47" name="Group 46">
                    <a:extLst>
                      <a:ext uri="{FF2B5EF4-FFF2-40B4-BE49-F238E27FC236}">
                        <a16:creationId xmlns:a16="http://schemas.microsoft.com/office/drawing/2014/main" id="{467551FA-4180-EB4F-613B-4F19EA1A2195}"/>
                      </a:ext>
                    </a:extLst>
                  </p:cNvPr>
                  <p:cNvGrpSpPr/>
                  <p:nvPr/>
                </p:nvGrpSpPr>
                <p:grpSpPr>
                  <a:xfrm>
                    <a:off x="1330401" y="2564202"/>
                    <a:ext cx="5619039" cy="2923073"/>
                    <a:chOff x="553161" y="1320618"/>
                    <a:chExt cx="5619039" cy="2923073"/>
                  </a:xfrm>
                </p:grpSpPr>
                <p:grpSp>
                  <p:nvGrpSpPr>
                    <p:cNvPr id="49" name="Group 48">
                      <a:extLst>
                        <a:ext uri="{FF2B5EF4-FFF2-40B4-BE49-F238E27FC236}">
                          <a16:creationId xmlns:a16="http://schemas.microsoft.com/office/drawing/2014/main" id="{70DF3728-14CA-ED71-CA2C-8261FAB42281}"/>
                        </a:ext>
                      </a:extLst>
                    </p:cNvPr>
                    <p:cNvGrpSpPr/>
                    <p:nvPr/>
                  </p:nvGrpSpPr>
                  <p:grpSpPr>
                    <a:xfrm>
                      <a:off x="553161" y="1320618"/>
                      <a:ext cx="5172208" cy="2923073"/>
                      <a:chOff x="1430985" y="1302330"/>
                      <a:chExt cx="5172208" cy="2923073"/>
                    </a:xfrm>
                  </p:grpSpPr>
                  <p:grpSp>
                    <p:nvGrpSpPr>
                      <p:cNvPr id="51" name="Group 50">
                        <a:extLst>
                          <a:ext uri="{FF2B5EF4-FFF2-40B4-BE49-F238E27FC236}">
                            <a16:creationId xmlns:a16="http://schemas.microsoft.com/office/drawing/2014/main" id="{BA21354C-4FE4-FF81-8685-29FBA27D7AFC}"/>
                          </a:ext>
                        </a:extLst>
                      </p:cNvPr>
                      <p:cNvGrpSpPr/>
                      <p:nvPr/>
                    </p:nvGrpSpPr>
                    <p:grpSpPr>
                      <a:xfrm>
                        <a:off x="1430985" y="1302330"/>
                        <a:ext cx="5010720" cy="2923073"/>
                        <a:chOff x="602096" y="1009722"/>
                        <a:chExt cx="5010720" cy="2923073"/>
                      </a:xfrm>
                    </p:grpSpPr>
                    <p:grpSp>
                      <p:nvGrpSpPr>
                        <p:cNvPr id="53" name="Group 52">
                          <a:extLst>
                            <a:ext uri="{FF2B5EF4-FFF2-40B4-BE49-F238E27FC236}">
                              <a16:creationId xmlns:a16="http://schemas.microsoft.com/office/drawing/2014/main" id="{2E76F36B-4127-4F97-269A-DC59277F78D7}"/>
                            </a:ext>
                          </a:extLst>
                        </p:cNvPr>
                        <p:cNvGrpSpPr/>
                        <p:nvPr/>
                      </p:nvGrpSpPr>
                      <p:grpSpPr>
                        <a:xfrm>
                          <a:off x="602096" y="1009722"/>
                          <a:ext cx="5010720" cy="2787863"/>
                          <a:chOff x="583808" y="515946"/>
                          <a:chExt cx="5010720" cy="2787863"/>
                        </a:xfrm>
                      </p:grpSpPr>
                      <p:grpSp>
                        <p:nvGrpSpPr>
                          <p:cNvPr id="57" name="Group 56">
                            <a:extLst>
                              <a:ext uri="{FF2B5EF4-FFF2-40B4-BE49-F238E27FC236}">
                                <a16:creationId xmlns:a16="http://schemas.microsoft.com/office/drawing/2014/main" id="{53618A9D-479C-E7A9-2B87-2BF73FD640DA}"/>
                              </a:ext>
                            </a:extLst>
                          </p:cNvPr>
                          <p:cNvGrpSpPr/>
                          <p:nvPr/>
                        </p:nvGrpSpPr>
                        <p:grpSpPr>
                          <a:xfrm>
                            <a:off x="583808" y="515946"/>
                            <a:ext cx="1856557" cy="2157599"/>
                            <a:chOff x="144896" y="-243006"/>
                            <a:chExt cx="1856557" cy="2157599"/>
                          </a:xfrm>
                        </p:grpSpPr>
                        <p:sp>
                          <p:nvSpPr>
                            <p:cNvPr id="578" name="Flowchart: Internal Storage 577">
                              <a:extLst>
                                <a:ext uri="{FF2B5EF4-FFF2-40B4-BE49-F238E27FC236}">
                                  <a16:creationId xmlns:a16="http://schemas.microsoft.com/office/drawing/2014/main" id="{5D432AFC-8D1C-4AD5-3ACA-EEA028A0E7F1}"/>
                                </a:ext>
                              </a:extLst>
                            </p:cNvPr>
                            <p:cNvSpPr/>
                            <p:nvPr/>
                          </p:nvSpPr>
                          <p:spPr>
                            <a:xfrm>
                              <a:off x="624598" y="-243006"/>
                              <a:ext cx="1376855" cy="986160"/>
                            </a:xfrm>
                            <a:prstGeom prst="flowChartInternalStorage">
                              <a:avLst/>
                            </a:prstGeom>
                            <a:solidFill>
                              <a:srgbClr val="0E2841">
                                <a:lumMod val="50000"/>
                                <a:lumOff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ptos" panose="02110004020202020204"/>
                                  <a:ea typeface="+mn-ea"/>
                                  <a:cs typeface="+mn-cs"/>
                                </a:rPr>
                                <a:t>Drug bank List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ptos" panose="02110004020202020204"/>
                                  <a:ea typeface="+mn-ea"/>
                                  <a:cs typeface="+mn-cs"/>
                                </a:rPr>
                                <a:t>(SMILES)</a:t>
                              </a:r>
                            </a:p>
                          </p:txBody>
                        </p:sp>
                        <p:sp>
                          <p:nvSpPr>
                            <p:cNvPr id="579" name="Rectangle: Rounded Corners 578">
                              <a:extLst>
                                <a:ext uri="{FF2B5EF4-FFF2-40B4-BE49-F238E27FC236}">
                                  <a16:creationId xmlns:a16="http://schemas.microsoft.com/office/drawing/2014/main" id="{346B43C7-9960-D221-7353-C6E9754F29F1}"/>
                                </a:ext>
                              </a:extLst>
                            </p:cNvPr>
                            <p:cNvSpPr/>
                            <p:nvPr/>
                          </p:nvSpPr>
                          <p:spPr>
                            <a:xfrm>
                              <a:off x="799265" y="1409372"/>
                              <a:ext cx="1112968" cy="505221"/>
                            </a:xfrm>
                            <a:prstGeom prst="roundRect">
                              <a:avLst/>
                            </a:prstGeom>
                            <a:solidFill>
                              <a:srgbClr val="0E2841">
                                <a:lumMod val="50000"/>
                                <a:lumOff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ptos" panose="02110004020202020204"/>
                                  <a:ea typeface="+mn-ea"/>
                                  <a:cs typeface="+mn-cs"/>
                                </a:rPr>
                                <a:t>Embedding</a:t>
                              </a:r>
                            </a:p>
                          </p:txBody>
                        </p:sp>
                        <p:cxnSp>
                          <p:nvCxnSpPr>
                            <p:cNvPr id="580" name="Straight Arrow Connector 579">
                              <a:extLst>
                                <a:ext uri="{FF2B5EF4-FFF2-40B4-BE49-F238E27FC236}">
                                  <a16:creationId xmlns:a16="http://schemas.microsoft.com/office/drawing/2014/main" id="{769CBEE1-8593-0FA2-B658-5B759134AF0C}"/>
                                </a:ext>
                              </a:extLst>
                            </p:cNvPr>
                            <p:cNvCxnSpPr>
                              <a:cxnSpLocks/>
                            </p:cNvCxnSpPr>
                            <p:nvPr/>
                          </p:nvCxnSpPr>
                          <p:spPr>
                            <a:xfrm>
                              <a:off x="1313025" y="741282"/>
                              <a:ext cx="0" cy="668090"/>
                            </a:xfrm>
                            <a:prstGeom prst="straightConnector1">
                              <a:avLst/>
                            </a:prstGeom>
                            <a:noFill/>
                            <a:ln w="38100" cap="flat" cmpd="sng" algn="ctr">
                              <a:solidFill>
                                <a:sysClr val="windowText" lastClr="000000"/>
                              </a:solidFill>
                              <a:prstDash val="solid"/>
                              <a:miter lim="800000"/>
                              <a:tailEnd type="triangle"/>
                            </a:ln>
                            <a:effectLst/>
                          </p:spPr>
                        </p:cxnSp>
                        <p:sp>
                          <p:nvSpPr>
                            <p:cNvPr id="581" name="TextBox 580">
                              <a:extLst>
                                <a:ext uri="{FF2B5EF4-FFF2-40B4-BE49-F238E27FC236}">
                                  <a16:creationId xmlns:a16="http://schemas.microsoft.com/office/drawing/2014/main" id="{A06A589F-3D51-A8DC-ABE0-71192D6F86C8}"/>
                                </a:ext>
                              </a:extLst>
                            </p:cNvPr>
                            <p:cNvSpPr txBox="1"/>
                            <p:nvPr/>
                          </p:nvSpPr>
                          <p:spPr>
                            <a:xfrm>
                              <a:off x="144896" y="950801"/>
                              <a:ext cx="1376855" cy="29211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Fingerprinting</a:t>
                              </a:r>
                              <a:endParaRPr kumimoji="0" lang="en-CA"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58" name="Arrow: Right 57">
                            <a:extLst>
                              <a:ext uri="{FF2B5EF4-FFF2-40B4-BE49-F238E27FC236}">
                                <a16:creationId xmlns:a16="http://schemas.microsoft.com/office/drawing/2014/main" id="{61306498-F89D-2B20-E38C-C6EC33482791}"/>
                              </a:ext>
                            </a:extLst>
                          </p:cNvPr>
                          <p:cNvSpPr/>
                          <p:nvPr/>
                        </p:nvSpPr>
                        <p:spPr>
                          <a:xfrm>
                            <a:off x="2351144" y="2168324"/>
                            <a:ext cx="1082682" cy="413292"/>
                          </a:xfrm>
                          <a:prstGeom prst="rightArrow">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9" name="Group 58">
                            <a:extLst>
                              <a:ext uri="{FF2B5EF4-FFF2-40B4-BE49-F238E27FC236}">
                                <a16:creationId xmlns:a16="http://schemas.microsoft.com/office/drawing/2014/main" id="{1713CA67-6057-8CB8-8D5B-FB74B18CD944}"/>
                              </a:ext>
                            </a:extLst>
                          </p:cNvPr>
                          <p:cNvGrpSpPr/>
                          <p:nvPr/>
                        </p:nvGrpSpPr>
                        <p:grpSpPr>
                          <a:xfrm>
                            <a:off x="3380080" y="1330957"/>
                            <a:ext cx="2214448" cy="1972852"/>
                            <a:chOff x="3380080" y="1330957"/>
                            <a:chExt cx="2214448" cy="1972852"/>
                          </a:xfrm>
                        </p:grpSpPr>
                        <p:grpSp>
                          <p:nvGrpSpPr>
                            <p:cNvPr id="60" name="Group 59">
                              <a:extLst>
                                <a:ext uri="{FF2B5EF4-FFF2-40B4-BE49-F238E27FC236}">
                                  <a16:creationId xmlns:a16="http://schemas.microsoft.com/office/drawing/2014/main" id="{D135D51C-EF28-519A-7940-56603D30935B}"/>
                                </a:ext>
                              </a:extLst>
                            </p:cNvPr>
                            <p:cNvGrpSpPr/>
                            <p:nvPr/>
                          </p:nvGrpSpPr>
                          <p:grpSpPr>
                            <a:xfrm>
                              <a:off x="3380080" y="1330957"/>
                              <a:ext cx="2214448" cy="1972852"/>
                              <a:chOff x="3380080" y="1330957"/>
                              <a:chExt cx="2214448" cy="1972852"/>
                            </a:xfrm>
                          </p:grpSpPr>
                          <p:sp>
                            <p:nvSpPr>
                              <p:cNvPr id="62" name="Flowchart: Data 61">
                                <a:extLst>
                                  <a:ext uri="{FF2B5EF4-FFF2-40B4-BE49-F238E27FC236}">
                                    <a16:creationId xmlns:a16="http://schemas.microsoft.com/office/drawing/2014/main" id="{7A3589CF-2511-1E4A-AFE5-9D9353BFFF24}"/>
                                  </a:ext>
                                </a:extLst>
                              </p:cNvPr>
                              <p:cNvSpPr/>
                              <p:nvPr/>
                            </p:nvSpPr>
                            <p:spPr>
                              <a:xfrm>
                                <a:off x="3380080" y="1847436"/>
                                <a:ext cx="1280160" cy="1456373"/>
                              </a:xfrm>
                              <a:prstGeom prst="flowChartInputOutput">
                                <a:avLst/>
                              </a:prstGeom>
                              <a:solidFill>
                                <a:srgbClr val="E97132">
                                  <a:lumMod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Flowchart: Data 62">
                                <a:extLst>
                                  <a:ext uri="{FF2B5EF4-FFF2-40B4-BE49-F238E27FC236}">
                                    <a16:creationId xmlns:a16="http://schemas.microsoft.com/office/drawing/2014/main" id="{10FE6496-913D-2149-EA00-22E166323028}"/>
                                  </a:ext>
                                </a:extLst>
                              </p:cNvPr>
                              <p:cNvSpPr/>
                              <p:nvPr/>
                            </p:nvSpPr>
                            <p:spPr>
                              <a:xfrm>
                                <a:off x="3587344" y="1686969"/>
                                <a:ext cx="1280160" cy="1456373"/>
                              </a:xfrm>
                              <a:prstGeom prst="flowChartInputOutput">
                                <a:avLst/>
                              </a:prstGeom>
                              <a:solidFill>
                                <a:srgbClr val="E97132">
                                  <a:lumMod val="75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6" name="Flowchart: Data 575">
                                <a:extLst>
                                  <a:ext uri="{FF2B5EF4-FFF2-40B4-BE49-F238E27FC236}">
                                    <a16:creationId xmlns:a16="http://schemas.microsoft.com/office/drawing/2014/main" id="{CBEC8B46-995C-1672-BB37-78B330C8CC52}"/>
                                  </a:ext>
                                </a:extLst>
                              </p:cNvPr>
                              <p:cNvSpPr/>
                              <p:nvPr/>
                            </p:nvSpPr>
                            <p:spPr>
                              <a:xfrm>
                                <a:off x="3810000" y="1526502"/>
                                <a:ext cx="1280160" cy="1456373"/>
                              </a:xfrm>
                              <a:prstGeom prst="flowChartInputOutput">
                                <a:avLst/>
                              </a:prstGeom>
                              <a:solidFill>
                                <a:srgbClr val="E97132">
                                  <a:lumMod val="60000"/>
                                  <a:lumOff val="4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7" name="Flowchart: Data 576">
                                <a:extLst>
                                  <a:ext uri="{FF2B5EF4-FFF2-40B4-BE49-F238E27FC236}">
                                    <a16:creationId xmlns:a16="http://schemas.microsoft.com/office/drawing/2014/main" id="{C56BB2C2-ACD2-0944-9E38-523CE8CF9B7C}"/>
                                  </a:ext>
                                </a:extLst>
                              </p:cNvPr>
                              <p:cNvSpPr/>
                              <p:nvPr/>
                            </p:nvSpPr>
                            <p:spPr>
                              <a:xfrm>
                                <a:off x="4314368" y="1330957"/>
                                <a:ext cx="1280160" cy="1456373"/>
                              </a:xfrm>
                              <a:prstGeom prst="flowChartInputOutput">
                                <a:avLst/>
                              </a:prstGeom>
                              <a:solidFill>
                                <a:srgbClr val="E97132">
                                  <a:lumMod val="40000"/>
                                  <a:lumOff val="6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61" name="TextBox 60">
                              <a:extLst>
                                <a:ext uri="{FF2B5EF4-FFF2-40B4-BE49-F238E27FC236}">
                                  <a16:creationId xmlns:a16="http://schemas.microsoft.com/office/drawing/2014/main" id="{AAFB2CAE-A4BA-10E3-E4EC-DABCC5882C17}"/>
                                </a:ext>
                              </a:extLst>
                            </p:cNvPr>
                            <p:cNvSpPr txBox="1"/>
                            <p:nvPr/>
                          </p:nvSpPr>
                          <p:spPr>
                            <a:xfrm>
                              <a:off x="4066032" y="1962300"/>
                              <a:ext cx="38404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CA"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54" name="TextBox 53">
                          <a:extLst>
                            <a:ext uri="{FF2B5EF4-FFF2-40B4-BE49-F238E27FC236}">
                              <a16:creationId xmlns:a16="http://schemas.microsoft.com/office/drawing/2014/main" id="{79165B88-5296-3134-F441-4B31551914DA}"/>
                            </a:ext>
                          </a:extLst>
                        </p:cNvPr>
                        <p:cNvSpPr txBox="1"/>
                        <p:nvPr/>
                      </p:nvSpPr>
                      <p:spPr>
                        <a:xfrm>
                          <a:off x="3605632" y="3563463"/>
                          <a:ext cx="91763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SRC</a:t>
                          </a:r>
                        </a:p>
                      </p:txBody>
                    </p:sp>
                    <p:sp>
                      <p:nvSpPr>
                        <p:cNvPr id="55" name="TextBox 54">
                          <a:extLst>
                            <a:ext uri="{FF2B5EF4-FFF2-40B4-BE49-F238E27FC236}">
                              <a16:creationId xmlns:a16="http://schemas.microsoft.com/office/drawing/2014/main" id="{D0E87E3B-D93E-4C15-56C1-BB56AFD83F5E}"/>
                            </a:ext>
                          </a:extLst>
                        </p:cNvPr>
                        <p:cNvSpPr txBox="1"/>
                        <p:nvPr/>
                      </p:nvSpPr>
                      <p:spPr>
                        <a:xfrm>
                          <a:off x="3828288" y="3399240"/>
                          <a:ext cx="121102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AKT1</a:t>
                          </a:r>
                        </a:p>
                      </p:txBody>
                    </p:sp>
                    <p:sp>
                      <p:nvSpPr>
                        <p:cNvPr id="56" name="TextBox 55">
                          <a:extLst>
                            <a:ext uri="{FF2B5EF4-FFF2-40B4-BE49-F238E27FC236}">
                              <a16:creationId xmlns:a16="http://schemas.microsoft.com/office/drawing/2014/main" id="{52A698C8-3C93-F498-570E-174B8BB7729D}"/>
                            </a:ext>
                          </a:extLst>
                        </p:cNvPr>
                        <p:cNvSpPr txBox="1"/>
                        <p:nvPr/>
                      </p:nvSpPr>
                      <p:spPr>
                        <a:xfrm>
                          <a:off x="4580241" y="2367208"/>
                          <a:ext cx="1032575" cy="421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err="1">
                              <a:ln>
                                <a:noFill/>
                              </a:ln>
                              <a:solidFill>
                                <a:prstClr val="black"/>
                              </a:solidFill>
                              <a:effectLst/>
                              <a:uLnTx/>
                              <a:uFillTx/>
                              <a:latin typeface="Aptos" panose="02110004020202020204"/>
                              <a:ea typeface="+mn-ea"/>
                              <a:cs typeface="+mn-cs"/>
                            </a:rPr>
                            <a:t>hERG</a:t>
                          </a:r>
                          <a:endPar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52" name="TextBox 51">
                        <a:extLst>
                          <a:ext uri="{FF2B5EF4-FFF2-40B4-BE49-F238E27FC236}">
                            <a16:creationId xmlns:a16="http://schemas.microsoft.com/office/drawing/2014/main" id="{0FB0CB40-815B-125C-4DBB-DD29DB15193F}"/>
                          </a:ext>
                        </a:extLst>
                      </p:cNvPr>
                      <p:cNvSpPr txBox="1"/>
                      <p:nvPr/>
                    </p:nvSpPr>
                    <p:spPr>
                      <a:xfrm>
                        <a:off x="4844239" y="2312886"/>
                        <a:ext cx="17589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SMO</a:t>
                        </a:r>
                      </a:p>
                    </p:txBody>
                  </p:sp>
                </p:grpSp>
                <p:sp>
                  <p:nvSpPr>
                    <p:cNvPr id="50" name="Arrow: Right 49">
                      <a:extLst>
                        <a:ext uri="{FF2B5EF4-FFF2-40B4-BE49-F238E27FC236}">
                          <a16:creationId xmlns:a16="http://schemas.microsoft.com/office/drawing/2014/main" id="{79CCBEEF-FEDE-DF0D-0474-59BAA2D32F0F}"/>
                        </a:ext>
                      </a:extLst>
                    </p:cNvPr>
                    <p:cNvSpPr/>
                    <p:nvPr/>
                  </p:nvSpPr>
                  <p:spPr>
                    <a:xfrm>
                      <a:off x="5498121" y="2880360"/>
                      <a:ext cx="674079" cy="299282"/>
                    </a:xfrm>
                    <a:prstGeom prst="rightArrow">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48" name="Cloud 47">
                    <a:extLst>
                      <a:ext uri="{FF2B5EF4-FFF2-40B4-BE49-F238E27FC236}">
                        <a16:creationId xmlns:a16="http://schemas.microsoft.com/office/drawing/2014/main" id="{44282955-11D3-D371-845A-3A282A1230E9}"/>
                      </a:ext>
                    </a:extLst>
                  </p:cNvPr>
                  <p:cNvSpPr/>
                  <p:nvPr/>
                </p:nvSpPr>
                <p:spPr>
                  <a:xfrm>
                    <a:off x="4620522" y="1666402"/>
                    <a:ext cx="1883657" cy="1093972"/>
                  </a:xfrm>
                  <a:prstGeom prst="cloud">
                    <a:avLst/>
                  </a:prstGeom>
                  <a:solidFill>
                    <a:srgbClr val="E8E8E8">
                      <a:lumMod val="75000"/>
                    </a:srgbClr>
                  </a:solid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white"/>
                        </a:solidFill>
                        <a:effectLst/>
                        <a:uLnTx/>
                        <a:uFillTx/>
                        <a:latin typeface="Aptos" panose="02110004020202020204"/>
                        <a:ea typeface="+mn-ea"/>
                        <a:cs typeface="+mn-cs"/>
                      </a:rPr>
                      <a:t>MOR PPI Network ML models</a:t>
                    </a:r>
                  </a:p>
                </p:txBody>
              </p:sp>
            </p:grpSp>
            <p:sp>
              <p:nvSpPr>
                <p:cNvPr id="46" name="Rectangle 45">
                  <a:extLst>
                    <a:ext uri="{FF2B5EF4-FFF2-40B4-BE49-F238E27FC236}">
                      <a16:creationId xmlns:a16="http://schemas.microsoft.com/office/drawing/2014/main" id="{7EB3C2C6-749D-69B9-4287-8FEFF570EE30}"/>
                    </a:ext>
                  </a:extLst>
                </p:cNvPr>
                <p:cNvSpPr/>
                <p:nvPr/>
              </p:nvSpPr>
              <p:spPr>
                <a:xfrm>
                  <a:off x="7062407" y="4035008"/>
                  <a:ext cx="1606105" cy="464979"/>
                </a:xfrm>
                <a:prstGeom prst="rect">
                  <a:avLst/>
                </a:prstGeom>
                <a:solidFill>
                  <a:srgbClr val="4EA72E">
                    <a:lumMod val="60000"/>
                    <a:lumOff val="4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ptos" panose="02110004020202020204"/>
                      <a:ea typeface="+mn-ea"/>
                      <a:cs typeface="+mn-cs"/>
                    </a:rPr>
                    <a:t>Drug Screening</a:t>
                  </a:r>
                </a:p>
              </p:txBody>
            </p:sp>
          </p:grpSp>
        </p:grpSp>
        <p:sp>
          <p:nvSpPr>
            <p:cNvPr id="40" name="Flowchart: Internal Storage 39">
              <a:extLst>
                <a:ext uri="{FF2B5EF4-FFF2-40B4-BE49-F238E27FC236}">
                  <a16:creationId xmlns:a16="http://schemas.microsoft.com/office/drawing/2014/main" id="{F1B16410-E3B2-0B00-9B6D-0A4718CF40F0}"/>
                </a:ext>
              </a:extLst>
            </p:cNvPr>
            <p:cNvSpPr/>
            <p:nvPr/>
          </p:nvSpPr>
          <p:spPr>
            <a:xfrm>
              <a:off x="8809573" y="3651846"/>
              <a:ext cx="1075091" cy="716978"/>
            </a:xfrm>
            <a:prstGeom prst="flowChartInternalStorage">
              <a:avLst/>
            </a:prstGeom>
            <a:solidFill>
              <a:srgbClr val="0E2841">
                <a:lumMod val="50000"/>
                <a:lumOff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ptos" panose="02110004020202020204"/>
                  <a:ea typeface="+mn-ea"/>
                  <a:cs typeface="+mn-cs"/>
                </a:rPr>
                <a:t>List of Safe Drugs</a:t>
              </a:r>
            </a:p>
          </p:txBody>
        </p:sp>
        <p:sp>
          <p:nvSpPr>
            <p:cNvPr id="41" name="Arrow: Right 40">
              <a:extLst>
                <a:ext uri="{FF2B5EF4-FFF2-40B4-BE49-F238E27FC236}">
                  <a16:creationId xmlns:a16="http://schemas.microsoft.com/office/drawing/2014/main" id="{6A73302C-C970-18DD-675F-76A155D60B1C}"/>
                </a:ext>
              </a:extLst>
            </p:cNvPr>
            <p:cNvSpPr/>
            <p:nvPr/>
          </p:nvSpPr>
          <p:spPr>
            <a:xfrm>
              <a:off x="8049959" y="3860694"/>
              <a:ext cx="674079" cy="299282"/>
            </a:xfrm>
            <a:prstGeom prst="rightArrow">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82" name="Recording">
            <a:hlinkClick r:id="" action="ppaction://media"/>
            <a:extLst>
              <a:ext uri="{FF2B5EF4-FFF2-40B4-BE49-F238E27FC236}">
                <a16:creationId xmlns:a16="http://schemas.microsoft.com/office/drawing/2014/main" id="{C48545D1-2FA9-CF62-6092-49957DCA8F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697" y="117240"/>
            <a:ext cx="609600" cy="609600"/>
          </a:xfrm>
          <a:prstGeom prst="rect">
            <a:avLst/>
          </a:prstGeom>
        </p:spPr>
      </p:pic>
    </p:spTree>
    <p:extLst>
      <p:ext uri="{BB962C8B-B14F-4D97-AF65-F5344CB8AC3E}">
        <p14:creationId xmlns:p14="http://schemas.microsoft.com/office/powerpoint/2010/main" val="135112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29" fill="hold"/>
                                        <p:tgtEl>
                                          <p:spTgt spid="5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8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2"/>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37" name="Google Shape;537;p32"/>
          <p:cNvSpPr txBox="1">
            <a:spLocks noGrp="1"/>
          </p:cNvSpPr>
          <p:nvPr>
            <p:ph type="title" idx="2"/>
          </p:nvPr>
        </p:nvSpPr>
        <p:spPr>
          <a:xfrm>
            <a:off x="720000" y="1790975"/>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38" name="Google Shape;538;p32"/>
          <p:cNvSpPr txBox="1">
            <a:spLocks noGrp="1"/>
          </p:cNvSpPr>
          <p:nvPr>
            <p:ph type="title" idx="3"/>
          </p:nvPr>
        </p:nvSpPr>
        <p:spPr>
          <a:xfrm>
            <a:off x="4651927" y="1790975"/>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539" name="Google Shape;539;p32"/>
          <p:cNvSpPr txBox="1">
            <a:spLocks noGrp="1"/>
          </p:cNvSpPr>
          <p:nvPr>
            <p:ph type="title" idx="4"/>
          </p:nvPr>
        </p:nvSpPr>
        <p:spPr>
          <a:xfrm>
            <a:off x="720000" y="2618423"/>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40" name="Google Shape;540;p32"/>
          <p:cNvSpPr txBox="1">
            <a:spLocks noGrp="1"/>
          </p:cNvSpPr>
          <p:nvPr>
            <p:ph type="title" idx="5"/>
          </p:nvPr>
        </p:nvSpPr>
        <p:spPr>
          <a:xfrm>
            <a:off x="4676311" y="2618423"/>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41" name="Google Shape;541;p32"/>
          <p:cNvSpPr txBox="1">
            <a:spLocks noGrp="1"/>
          </p:cNvSpPr>
          <p:nvPr>
            <p:ph type="title" idx="6"/>
          </p:nvPr>
        </p:nvSpPr>
        <p:spPr>
          <a:xfrm>
            <a:off x="720000" y="3445950"/>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42" name="Google Shape;542;p32"/>
          <p:cNvSpPr txBox="1">
            <a:spLocks noGrp="1"/>
          </p:cNvSpPr>
          <p:nvPr>
            <p:ph type="title" idx="7"/>
          </p:nvPr>
        </p:nvSpPr>
        <p:spPr>
          <a:xfrm>
            <a:off x="4676311" y="3445950"/>
            <a:ext cx="7347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543" name="Google Shape;543;p32"/>
          <p:cNvSpPr txBox="1">
            <a:spLocks noGrp="1"/>
          </p:cNvSpPr>
          <p:nvPr>
            <p:ph type="subTitle" idx="1"/>
          </p:nvPr>
        </p:nvSpPr>
        <p:spPr>
          <a:xfrm>
            <a:off x="1430320" y="1815359"/>
            <a:ext cx="3580591"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 &amp; Introduction</a:t>
            </a:r>
          </a:p>
        </p:txBody>
      </p:sp>
      <p:sp>
        <p:nvSpPr>
          <p:cNvPr id="544" name="Google Shape;544;p32"/>
          <p:cNvSpPr txBox="1">
            <a:spLocks noGrp="1"/>
          </p:cNvSpPr>
          <p:nvPr>
            <p:ph type="subTitle" idx="8"/>
          </p:nvPr>
        </p:nvSpPr>
        <p:spPr>
          <a:xfrm>
            <a:off x="1454700" y="2618423"/>
            <a:ext cx="29820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Info</a:t>
            </a:r>
            <a:endParaRPr dirty="0"/>
          </a:p>
        </p:txBody>
      </p:sp>
      <p:sp>
        <p:nvSpPr>
          <p:cNvPr id="545" name="Google Shape;545;p32"/>
          <p:cNvSpPr txBox="1">
            <a:spLocks noGrp="1"/>
          </p:cNvSpPr>
          <p:nvPr>
            <p:ph type="subTitle" idx="9"/>
          </p:nvPr>
        </p:nvSpPr>
        <p:spPr>
          <a:xfrm>
            <a:off x="1454704" y="3445950"/>
            <a:ext cx="29820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Lab Question, Hypothesis, Purpose</a:t>
            </a:r>
            <a:endParaRPr dirty="0"/>
          </a:p>
        </p:txBody>
      </p:sp>
      <p:sp>
        <p:nvSpPr>
          <p:cNvPr id="546" name="Google Shape;546;p32"/>
          <p:cNvSpPr txBox="1">
            <a:spLocks noGrp="1"/>
          </p:cNvSpPr>
          <p:nvPr>
            <p:ph type="subTitle" idx="13"/>
          </p:nvPr>
        </p:nvSpPr>
        <p:spPr>
          <a:xfrm>
            <a:off x="5374435" y="1790975"/>
            <a:ext cx="29820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Materials &amp; Procedure</a:t>
            </a:r>
          </a:p>
        </p:txBody>
      </p:sp>
      <p:sp>
        <p:nvSpPr>
          <p:cNvPr id="547" name="Google Shape;547;p32"/>
          <p:cNvSpPr txBox="1">
            <a:spLocks noGrp="1"/>
          </p:cNvSpPr>
          <p:nvPr>
            <p:ph type="subTitle" idx="14"/>
          </p:nvPr>
        </p:nvSpPr>
        <p:spPr>
          <a:xfrm>
            <a:off x="5411011" y="2618423"/>
            <a:ext cx="29820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&amp; Analysis</a:t>
            </a:r>
            <a:endParaRPr dirty="0"/>
          </a:p>
        </p:txBody>
      </p:sp>
      <p:sp>
        <p:nvSpPr>
          <p:cNvPr id="548" name="Google Shape;548;p32"/>
          <p:cNvSpPr txBox="1">
            <a:spLocks noGrp="1"/>
          </p:cNvSpPr>
          <p:nvPr>
            <p:ph type="subTitle" idx="15"/>
          </p:nvPr>
        </p:nvSpPr>
        <p:spPr>
          <a:xfrm>
            <a:off x="5411011" y="3445950"/>
            <a:ext cx="2982000" cy="53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Improvements and 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960076-CCF8-9DF5-422E-66EF16E5229A}"/>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51682253-073A-3C31-6D17-AE98FF3DA0F5}"/>
              </a:ext>
            </a:extLst>
          </p:cNvPr>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a:extLst>
              <a:ext uri="{FF2B5EF4-FFF2-40B4-BE49-F238E27FC236}">
                <a16:creationId xmlns:a16="http://schemas.microsoft.com/office/drawing/2014/main" id="{C2237E1A-1E25-EA1C-BDC7-B5B268AAB174}"/>
              </a:ext>
            </a:extLst>
          </p:cNvPr>
          <p:cNvSpPr txBox="1">
            <a:spLocks noGrp="1"/>
          </p:cNvSpPr>
          <p:nvPr>
            <p:ph type="title"/>
          </p:nvPr>
        </p:nvSpPr>
        <p:spPr>
          <a:xfrm flipH="1">
            <a:off x="547692" y="21035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600" dirty="0"/>
              <a:t>Data &amp; Analysis</a:t>
            </a:r>
          </a:p>
        </p:txBody>
      </p:sp>
      <p:sp>
        <p:nvSpPr>
          <p:cNvPr id="630" name="Google Shape;630;p34">
            <a:extLst>
              <a:ext uri="{FF2B5EF4-FFF2-40B4-BE49-F238E27FC236}">
                <a16:creationId xmlns:a16="http://schemas.microsoft.com/office/drawing/2014/main" id="{2747062B-8DBB-3AB0-9044-34B2E5682752}"/>
              </a:ext>
            </a:extLst>
          </p:cNvPr>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grpSp>
        <p:nvGrpSpPr>
          <p:cNvPr id="631" name="Google Shape;631;p34">
            <a:extLst>
              <a:ext uri="{FF2B5EF4-FFF2-40B4-BE49-F238E27FC236}">
                <a16:creationId xmlns:a16="http://schemas.microsoft.com/office/drawing/2014/main" id="{384DC41E-1959-31C3-C822-DA84423B0F49}"/>
              </a:ext>
            </a:extLst>
          </p:cNvPr>
          <p:cNvGrpSpPr/>
          <p:nvPr/>
        </p:nvGrpSpPr>
        <p:grpSpPr>
          <a:xfrm>
            <a:off x="713373" y="154126"/>
            <a:ext cx="727117" cy="770735"/>
            <a:chOff x="5137170" y="1563182"/>
            <a:chExt cx="584358" cy="619462"/>
          </a:xfrm>
        </p:grpSpPr>
        <p:sp>
          <p:nvSpPr>
            <p:cNvPr id="632" name="Google Shape;632;p34">
              <a:extLst>
                <a:ext uri="{FF2B5EF4-FFF2-40B4-BE49-F238E27FC236}">
                  <a16:creationId xmlns:a16="http://schemas.microsoft.com/office/drawing/2014/main" id="{2932FCFC-BDCA-449F-0768-F33BFE6531EE}"/>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a:extLst>
                <a:ext uri="{FF2B5EF4-FFF2-40B4-BE49-F238E27FC236}">
                  <a16:creationId xmlns:a16="http://schemas.microsoft.com/office/drawing/2014/main" id="{DD7133C3-9C19-490B-279D-DE97FC6B4964}"/>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a:extLst>
                <a:ext uri="{FF2B5EF4-FFF2-40B4-BE49-F238E27FC236}">
                  <a16:creationId xmlns:a16="http://schemas.microsoft.com/office/drawing/2014/main" id="{ACF13E91-250D-EA75-707A-ACD81A765B24}"/>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a:extLst>
                <a:ext uri="{FF2B5EF4-FFF2-40B4-BE49-F238E27FC236}">
                  <a16:creationId xmlns:a16="http://schemas.microsoft.com/office/drawing/2014/main" id="{A39F4903-94CC-16D1-E716-87E229B31281}"/>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a:extLst>
                <a:ext uri="{FF2B5EF4-FFF2-40B4-BE49-F238E27FC236}">
                  <a16:creationId xmlns:a16="http://schemas.microsoft.com/office/drawing/2014/main" id="{FBD9ED2D-4ACE-8548-BBAB-D97B9CF9E8E0}"/>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a:extLst>
                <a:ext uri="{FF2B5EF4-FFF2-40B4-BE49-F238E27FC236}">
                  <a16:creationId xmlns:a16="http://schemas.microsoft.com/office/drawing/2014/main" id="{F52B7F56-4AF7-E7B7-9D4C-0813E64809C4}"/>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a:extLst>
                <a:ext uri="{FF2B5EF4-FFF2-40B4-BE49-F238E27FC236}">
                  <a16:creationId xmlns:a16="http://schemas.microsoft.com/office/drawing/2014/main" id="{2F3EB7EF-42AB-672E-89D1-84D69C080530}"/>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a:extLst>
                <a:ext uri="{FF2B5EF4-FFF2-40B4-BE49-F238E27FC236}">
                  <a16:creationId xmlns:a16="http://schemas.microsoft.com/office/drawing/2014/main" id="{BF5A3350-1537-53B7-4EEC-2D14DFDFF655}"/>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a:extLst>
                <a:ext uri="{FF2B5EF4-FFF2-40B4-BE49-F238E27FC236}">
                  <a16:creationId xmlns:a16="http://schemas.microsoft.com/office/drawing/2014/main" id="{53EE8B8C-5875-71B6-6A82-90ABDE349118}"/>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a:extLst>
                <a:ext uri="{FF2B5EF4-FFF2-40B4-BE49-F238E27FC236}">
                  <a16:creationId xmlns:a16="http://schemas.microsoft.com/office/drawing/2014/main" id="{A9124EBB-84E3-05B2-E668-0B25582DB19A}"/>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a:extLst>
                <a:ext uri="{FF2B5EF4-FFF2-40B4-BE49-F238E27FC236}">
                  <a16:creationId xmlns:a16="http://schemas.microsoft.com/office/drawing/2014/main" id="{B74ECC91-6E11-81C4-DA7E-54494ABF7D09}"/>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a:extLst>
                <a:ext uri="{FF2B5EF4-FFF2-40B4-BE49-F238E27FC236}">
                  <a16:creationId xmlns:a16="http://schemas.microsoft.com/office/drawing/2014/main" id="{6CE1611F-59C8-D8EB-DFF9-EC051B9522D5}"/>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a:extLst>
                <a:ext uri="{FF2B5EF4-FFF2-40B4-BE49-F238E27FC236}">
                  <a16:creationId xmlns:a16="http://schemas.microsoft.com/office/drawing/2014/main" id="{51C99F6B-5458-C891-22C6-BD5AC4695403}"/>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a:extLst>
                <a:ext uri="{FF2B5EF4-FFF2-40B4-BE49-F238E27FC236}">
                  <a16:creationId xmlns:a16="http://schemas.microsoft.com/office/drawing/2014/main" id="{69157012-1A8A-F2AE-9FB5-FF59C5571E40}"/>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a:extLst>
                <a:ext uri="{FF2B5EF4-FFF2-40B4-BE49-F238E27FC236}">
                  <a16:creationId xmlns:a16="http://schemas.microsoft.com/office/drawing/2014/main" id="{D37E0AD3-C743-0E0C-F70C-EB2D8A7D44F1}"/>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a:extLst>
                <a:ext uri="{FF2B5EF4-FFF2-40B4-BE49-F238E27FC236}">
                  <a16:creationId xmlns:a16="http://schemas.microsoft.com/office/drawing/2014/main" id="{C6384760-5E2F-60F5-7FC5-4D6DEF6AAF8F}"/>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a:extLst>
              <a:ext uri="{FF2B5EF4-FFF2-40B4-BE49-F238E27FC236}">
                <a16:creationId xmlns:a16="http://schemas.microsoft.com/office/drawing/2014/main" id="{27418F95-EF7F-1786-5952-E96C4B20B03D}"/>
              </a:ext>
            </a:extLst>
          </p:cNvPr>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a:extLst>
              <a:ext uri="{FF2B5EF4-FFF2-40B4-BE49-F238E27FC236}">
                <a16:creationId xmlns:a16="http://schemas.microsoft.com/office/drawing/2014/main" id="{D1B7DC71-2E05-A36F-7C34-2D9FE0342F0C}"/>
              </a:ext>
            </a:extLst>
          </p:cNvPr>
          <p:cNvGrpSpPr/>
          <p:nvPr/>
        </p:nvGrpSpPr>
        <p:grpSpPr>
          <a:xfrm>
            <a:off x="4652331" y="604933"/>
            <a:ext cx="4273816" cy="4283197"/>
            <a:chOff x="4351875" y="515724"/>
            <a:chExt cx="4273816" cy="4283197"/>
          </a:xfrm>
        </p:grpSpPr>
        <p:grpSp>
          <p:nvGrpSpPr>
            <p:cNvPr id="650" name="Google Shape;650;p34">
              <a:extLst>
                <a:ext uri="{FF2B5EF4-FFF2-40B4-BE49-F238E27FC236}">
                  <a16:creationId xmlns:a16="http://schemas.microsoft.com/office/drawing/2014/main" id="{CC2E696C-6BDB-760C-6F89-C61FCA34A0F4}"/>
                </a:ext>
              </a:extLst>
            </p:cNvPr>
            <p:cNvGrpSpPr/>
            <p:nvPr/>
          </p:nvGrpSpPr>
          <p:grpSpPr>
            <a:xfrm>
              <a:off x="4796749" y="1094800"/>
              <a:ext cx="3498385" cy="2954272"/>
              <a:chOff x="4796749" y="1094800"/>
              <a:chExt cx="3498385" cy="2954272"/>
            </a:xfrm>
          </p:grpSpPr>
          <p:sp>
            <p:nvSpPr>
              <p:cNvPr id="651" name="Google Shape;651;p34">
                <a:extLst>
                  <a:ext uri="{FF2B5EF4-FFF2-40B4-BE49-F238E27FC236}">
                    <a16:creationId xmlns:a16="http://schemas.microsoft.com/office/drawing/2014/main" id="{67153161-70A6-3C09-6A40-CCF38FD6F6AF}"/>
                  </a:ext>
                </a:extLst>
              </p:cNvPr>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a:extLst>
                  <a:ext uri="{FF2B5EF4-FFF2-40B4-BE49-F238E27FC236}">
                    <a16:creationId xmlns:a16="http://schemas.microsoft.com/office/drawing/2014/main" id="{98339348-0ACE-4D42-5C4E-CD1E0C53C540}"/>
                  </a:ext>
                </a:extLst>
              </p:cNvPr>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a:extLst>
                  <a:ext uri="{FF2B5EF4-FFF2-40B4-BE49-F238E27FC236}">
                    <a16:creationId xmlns:a16="http://schemas.microsoft.com/office/drawing/2014/main" id="{67D8721C-5B94-3DB6-B8D1-20BBDE3B7F21}"/>
                  </a:ext>
                </a:extLst>
              </p:cNvPr>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a:extLst>
                  <a:ext uri="{FF2B5EF4-FFF2-40B4-BE49-F238E27FC236}">
                    <a16:creationId xmlns:a16="http://schemas.microsoft.com/office/drawing/2014/main" id="{B2005D91-2C4A-A498-9B02-C49D7B7DDEFB}"/>
                  </a:ext>
                </a:extLst>
              </p:cNvPr>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a:extLst>
                  <a:ext uri="{FF2B5EF4-FFF2-40B4-BE49-F238E27FC236}">
                    <a16:creationId xmlns:a16="http://schemas.microsoft.com/office/drawing/2014/main" id="{43D85AE1-50C3-697A-83FC-1CEB3832DA65}"/>
                  </a:ext>
                </a:extLst>
              </p:cNvPr>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a:extLst>
                  <a:ext uri="{FF2B5EF4-FFF2-40B4-BE49-F238E27FC236}">
                    <a16:creationId xmlns:a16="http://schemas.microsoft.com/office/drawing/2014/main" id="{343F40EA-EBB0-0F5E-18C8-11C92F1BFF75}"/>
                  </a:ext>
                </a:extLst>
              </p:cNvPr>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a:extLst>
                  <a:ext uri="{FF2B5EF4-FFF2-40B4-BE49-F238E27FC236}">
                    <a16:creationId xmlns:a16="http://schemas.microsoft.com/office/drawing/2014/main" id="{71D29E1B-4959-C168-3242-1CD9D204E60B}"/>
                  </a:ext>
                </a:extLst>
              </p:cNvPr>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a:extLst>
                  <a:ext uri="{FF2B5EF4-FFF2-40B4-BE49-F238E27FC236}">
                    <a16:creationId xmlns:a16="http://schemas.microsoft.com/office/drawing/2014/main" id="{4ACA5628-8CE1-A9EE-65F9-16E00F2E6CD1}"/>
                  </a:ext>
                </a:extLst>
              </p:cNvPr>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a:extLst>
                  <a:ext uri="{FF2B5EF4-FFF2-40B4-BE49-F238E27FC236}">
                    <a16:creationId xmlns:a16="http://schemas.microsoft.com/office/drawing/2014/main" id="{AB601FA4-CCEE-D2AF-01C3-A361BFD684C3}"/>
                  </a:ext>
                </a:extLst>
              </p:cNvPr>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a:extLst>
                  <a:ext uri="{FF2B5EF4-FFF2-40B4-BE49-F238E27FC236}">
                    <a16:creationId xmlns:a16="http://schemas.microsoft.com/office/drawing/2014/main" id="{3A65ACE1-7961-E7A8-3032-96359E1E00DD}"/>
                  </a:ext>
                </a:extLst>
              </p:cNvPr>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a:extLst>
                  <a:ext uri="{FF2B5EF4-FFF2-40B4-BE49-F238E27FC236}">
                    <a16:creationId xmlns:a16="http://schemas.microsoft.com/office/drawing/2014/main" id="{CB743D24-4D1B-60F2-CBB8-EF775168E5CA}"/>
                  </a:ext>
                </a:extLst>
              </p:cNvPr>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a:extLst>
                  <a:ext uri="{FF2B5EF4-FFF2-40B4-BE49-F238E27FC236}">
                    <a16:creationId xmlns:a16="http://schemas.microsoft.com/office/drawing/2014/main" id="{E76B5443-B49C-11BF-08D6-53C46EC75FC1}"/>
                  </a:ext>
                </a:extLst>
              </p:cNvPr>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a:extLst>
                  <a:ext uri="{FF2B5EF4-FFF2-40B4-BE49-F238E27FC236}">
                    <a16:creationId xmlns:a16="http://schemas.microsoft.com/office/drawing/2014/main" id="{C471B5A7-1EFF-1BB9-19FE-AE0FDB385D8C}"/>
                  </a:ext>
                </a:extLst>
              </p:cNvPr>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a:extLst>
                  <a:ext uri="{FF2B5EF4-FFF2-40B4-BE49-F238E27FC236}">
                    <a16:creationId xmlns:a16="http://schemas.microsoft.com/office/drawing/2014/main" id="{7BAACEC2-3D78-DC7E-E7E3-A1855D06265B}"/>
                  </a:ext>
                </a:extLst>
              </p:cNvPr>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a:extLst>
                  <a:ext uri="{FF2B5EF4-FFF2-40B4-BE49-F238E27FC236}">
                    <a16:creationId xmlns:a16="http://schemas.microsoft.com/office/drawing/2014/main" id="{A013C2AF-CD87-D58E-232E-1F37FD276844}"/>
                  </a:ext>
                </a:extLst>
              </p:cNvPr>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a:extLst>
                  <a:ext uri="{FF2B5EF4-FFF2-40B4-BE49-F238E27FC236}">
                    <a16:creationId xmlns:a16="http://schemas.microsoft.com/office/drawing/2014/main" id="{35DA90E0-F7F1-51ED-8418-2A67843494DE}"/>
                  </a:ext>
                </a:extLst>
              </p:cNvPr>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a:extLst>
                  <a:ext uri="{FF2B5EF4-FFF2-40B4-BE49-F238E27FC236}">
                    <a16:creationId xmlns:a16="http://schemas.microsoft.com/office/drawing/2014/main" id="{4DAA6DDD-FF61-DE9E-6118-B66834FD8D1E}"/>
                  </a:ext>
                </a:extLst>
              </p:cNvPr>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a:extLst>
                  <a:ext uri="{FF2B5EF4-FFF2-40B4-BE49-F238E27FC236}">
                    <a16:creationId xmlns:a16="http://schemas.microsoft.com/office/drawing/2014/main" id="{EAC09594-A5D4-91A6-0D97-8E10445D21D4}"/>
                  </a:ext>
                </a:extLst>
              </p:cNvPr>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a:extLst>
                  <a:ext uri="{FF2B5EF4-FFF2-40B4-BE49-F238E27FC236}">
                    <a16:creationId xmlns:a16="http://schemas.microsoft.com/office/drawing/2014/main" id="{243BDCD8-7B52-C5F8-0B08-C4BFCB928371}"/>
                  </a:ext>
                </a:extLst>
              </p:cNvPr>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a:extLst>
                  <a:ext uri="{FF2B5EF4-FFF2-40B4-BE49-F238E27FC236}">
                    <a16:creationId xmlns:a16="http://schemas.microsoft.com/office/drawing/2014/main" id="{DCBF14F2-DCB4-3B89-6B69-A41B22221E1F}"/>
                  </a:ext>
                </a:extLst>
              </p:cNvPr>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a:extLst>
                  <a:ext uri="{FF2B5EF4-FFF2-40B4-BE49-F238E27FC236}">
                    <a16:creationId xmlns:a16="http://schemas.microsoft.com/office/drawing/2014/main" id="{E80045CA-2B0E-D93F-9EDF-F4CE6B4B8EB2}"/>
                  </a:ext>
                </a:extLst>
              </p:cNvPr>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a:extLst>
                  <a:ext uri="{FF2B5EF4-FFF2-40B4-BE49-F238E27FC236}">
                    <a16:creationId xmlns:a16="http://schemas.microsoft.com/office/drawing/2014/main" id="{B27DD659-A99E-B488-0025-4817D8ECA793}"/>
                  </a:ext>
                </a:extLst>
              </p:cNvPr>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a:extLst>
                  <a:ext uri="{FF2B5EF4-FFF2-40B4-BE49-F238E27FC236}">
                    <a16:creationId xmlns:a16="http://schemas.microsoft.com/office/drawing/2014/main" id="{90850D74-8788-CBE7-AAE4-AC56A2CF0660}"/>
                  </a:ext>
                </a:extLst>
              </p:cNvPr>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a:extLst>
                  <a:ext uri="{FF2B5EF4-FFF2-40B4-BE49-F238E27FC236}">
                    <a16:creationId xmlns:a16="http://schemas.microsoft.com/office/drawing/2014/main" id="{F463BE25-7087-3416-F6CE-587F5CD8E22A}"/>
                  </a:ext>
                </a:extLst>
              </p:cNvPr>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a:extLst>
                  <a:ext uri="{FF2B5EF4-FFF2-40B4-BE49-F238E27FC236}">
                    <a16:creationId xmlns:a16="http://schemas.microsoft.com/office/drawing/2014/main" id="{ABFD6DA1-D3E8-AABF-2022-2FB927B272DE}"/>
                  </a:ext>
                </a:extLst>
              </p:cNvPr>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a:extLst>
                  <a:ext uri="{FF2B5EF4-FFF2-40B4-BE49-F238E27FC236}">
                    <a16:creationId xmlns:a16="http://schemas.microsoft.com/office/drawing/2014/main" id="{A0BACC43-EF70-A63E-F431-05621C33EC87}"/>
                  </a:ext>
                </a:extLst>
              </p:cNvPr>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a:extLst>
                  <a:ext uri="{FF2B5EF4-FFF2-40B4-BE49-F238E27FC236}">
                    <a16:creationId xmlns:a16="http://schemas.microsoft.com/office/drawing/2014/main" id="{06CAC06A-37B4-E6DC-30E1-3CA0FD4403B3}"/>
                  </a:ext>
                </a:extLst>
              </p:cNvPr>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a:extLst>
                  <a:ext uri="{FF2B5EF4-FFF2-40B4-BE49-F238E27FC236}">
                    <a16:creationId xmlns:a16="http://schemas.microsoft.com/office/drawing/2014/main" id="{950D42FD-D6BA-65E1-DF19-03D3F8E20C32}"/>
                  </a:ext>
                </a:extLst>
              </p:cNvPr>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a:extLst>
                  <a:ext uri="{FF2B5EF4-FFF2-40B4-BE49-F238E27FC236}">
                    <a16:creationId xmlns:a16="http://schemas.microsoft.com/office/drawing/2014/main" id="{1B42DB3D-0388-53D3-A607-A85DA2DF87AA}"/>
                  </a:ext>
                </a:extLst>
              </p:cNvPr>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a:extLst>
                  <a:ext uri="{FF2B5EF4-FFF2-40B4-BE49-F238E27FC236}">
                    <a16:creationId xmlns:a16="http://schemas.microsoft.com/office/drawing/2014/main" id="{D40052C5-7BF0-5964-336A-1609CDBCB5D0}"/>
                  </a:ext>
                </a:extLst>
              </p:cNvPr>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a:extLst>
                  <a:ext uri="{FF2B5EF4-FFF2-40B4-BE49-F238E27FC236}">
                    <a16:creationId xmlns:a16="http://schemas.microsoft.com/office/drawing/2014/main" id="{E2E6629E-58DE-5513-9AF3-BEE1E9423A84}"/>
                  </a:ext>
                </a:extLst>
              </p:cNvPr>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a:extLst>
                  <a:ext uri="{FF2B5EF4-FFF2-40B4-BE49-F238E27FC236}">
                    <a16:creationId xmlns:a16="http://schemas.microsoft.com/office/drawing/2014/main" id="{31D8D46F-24F1-713F-05BA-A7987EAA3230}"/>
                  </a:ext>
                </a:extLst>
              </p:cNvPr>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a:extLst>
                  <a:ext uri="{FF2B5EF4-FFF2-40B4-BE49-F238E27FC236}">
                    <a16:creationId xmlns:a16="http://schemas.microsoft.com/office/drawing/2014/main" id="{52084B53-F6B6-5267-75F8-259355AF1B7C}"/>
                  </a:ext>
                </a:extLst>
              </p:cNvPr>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a:extLst>
                  <a:ext uri="{FF2B5EF4-FFF2-40B4-BE49-F238E27FC236}">
                    <a16:creationId xmlns:a16="http://schemas.microsoft.com/office/drawing/2014/main" id="{9D8444F3-AAF8-274C-88A5-DC6158BA44AD}"/>
                  </a:ext>
                </a:extLst>
              </p:cNvPr>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a:extLst>
                  <a:ext uri="{FF2B5EF4-FFF2-40B4-BE49-F238E27FC236}">
                    <a16:creationId xmlns:a16="http://schemas.microsoft.com/office/drawing/2014/main" id="{E98A1A6D-60CC-1D15-6E4A-EA84FF2C2A89}"/>
                  </a:ext>
                </a:extLst>
              </p:cNvPr>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a:extLst>
                  <a:ext uri="{FF2B5EF4-FFF2-40B4-BE49-F238E27FC236}">
                    <a16:creationId xmlns:a16="http://schemas.microsoft.com/office/drawing/2014/main" id="{63AE389B-98AA-F9A6-11F2-EFA21E39DE43}"/>
                  </a:ext>
                </a:extLst>
              </p:cNvPr>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a:extLst>
                  <a:ext uri="{FF2B5EF4-FFF2-40B4-BE49-F238E27FC236}">
                    <a16:creationId xmlns:a16="http://schemas.microsoft.com/office/drawing/2014/main" id="{FBB24FE1-F09B-8666-3DF7-AA5ABB9DF2A7}"/>
                  </a:ext>
                </a:extLst>
              </p:cNvPr>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a:extLst>
                  <a:ext uri="{FF2B5EF4-FFF2-40B4-BE49-F238E27FC236}">
                    <a16:creationId xmlns:a16="http://schemas.microsoft.com/office/drawing/2014/main" id="{F2778E21-0827-64C8-5B7A-9AADCD791C60}"/>
                  </a:ext>
                </a:extLst>
              </p:cNvPr>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a:extLst>
                  <a:ext uri="{FF2B5EF4-FFF2-40B4-BE49-F238E27FC236}">
                    <a16:creationId xmlns:a16="http://schemas.microsoft.com/office/drawing/2014/main" id="{7823CBF1-EBEC-C462-74D4-4FD6C3BD78D4}"/>
                  </a:ext>
                </a:extLst>
              </p:cNvPr>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a:extLst>
                  <a:ext uri="{FF2B5EF4-FFF2-40B4-BE49-F238E27FC236}">
                    <a16:creationId xmlns:a16="http://schemas.microsoft.com/office/drawing/2014/main" id="{4D0122E4-7CE7-F72A-0C8C-B5CE96F9BCFD}"/>
                  </a:ext>
                </a:extLst>
              </p:cNvPr>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a:extLst>
                  <a:ext uri="{FF2B5EF4-FFF2-40B4-BE49-F238E27FC236}">
                    <a16:creationId xmlns:a16="http://schemas.microsoft.com/office/drawing/2014/main" id="{224694F1-1BFE-93F1-A1ED-78D04FC5716D}"/>
                  </a:ext>
                </a:extLst>
              </p:cNvPr>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a:extLst>
                  <a:ext uri="{FF2B5EF4-FFF2-40B4-BE49-F238E27FC236}">
                    <a16:creationId xmlns:a16="http://schemas.microsoft.com/office/drawing/2014/main" id="{44EC7FC6-7D86-DCE9-AFF0-38F09FABFE89}"/>
                  </a:ext>
                </a:extLst>
              </p:cNvPr>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a:extLst>
                  <a:ext uri="{FF2B5EF4-FFF2-40B4-BE49-F238E27FC236}">
                    <a16:creationId xmlns:a16="http://schemas.microsoft.com/office/drawing/2014/main" id="{78CC96FE-6A73-2E60-6364-6053ED0F211F}"/>
                  </a:ext>
                </a:extLst>
              </p:cNvPr>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a:extLst>
                  <a:ext uri="{FF2B5EF4-FFF2-40B4-BE49-F238E27FC236}">
                    <a16:creationId xmlns:a16="http://schemas.microsoft.com/office/drawing/2014/main" id="{DD7428B5-64C5-5749-5FDA-D24D339832C4}"/>
                  </a:ext>
                </a:extLst>
              </p:cNvPr>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a:extLst>
                  <a:ext uri="{FF2B5EF4-FFF2-40B4-BE49-F238E27FC236}">
                    <a16:creationId xmlns:a16="http://schemas.microsoft.com/office/drawing/2014/main" id="{9D7017BB-09B3-D955-7FA2-F16B4632C6CF}"/>
                  </a:ext>
                </a:extLst>
              </p:cNvPr>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a:extLst>
                  <a:ext uri="{FF2B5EF4-FFF2-40B4-BE49-F238E27FC236}">
                    <a16:creationId xmlns:a16="http://schemas.microsoft.com/office/drawing/2014/main" id="{1279C85B-F95A-9AA1-9D49-EA130836D976}"/>
                  </a:ext>
                </a:extLst>
              </p:cNvPr>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a:extLst>
                  <a:ext uri="{FF2B5EF4-FFF2-40B4-BE49-F238E27FC236}">
                    <a16:creationId xmlns:a16="http://schemas.microsoft.com/office/drawing/2014/main" id="{6E446EA5-2D88-8A82-D83C-12940C24FFD7}"/>
                  </a:ext>
                </a:extLst>
              </p:cNvPr>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a:extLst>
                  <a:ext uri="{FF2B5EF4-FFF2-40B4-BE49-F238E27FC236}">
                    <a16:creationId xmlns:a16="http://schemas.microsoft.com/office/drawing/2014/main" id="{38D0AE9E-42CD-2C00-CE7B-472DF7BEADBC}"/>
                  </a:ext>
                </a:extLst>
              </p:cNvPr>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a:extLst>
                  <a:ext uri="{FF2B5EF4-FFF2-40B4-BE49-F238E27FC236}">
                    <a16:creationId xmlns:a16="http://schemas.microsoft.com/office/drawing/2014/main" id="{0A05CBE2-2D35-5161-346E-C83B1BFA7A9F}"/>
                  </a:ext>
                </a:extLst>
              </p:cNvPr>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a:extLst>
                  <a:ext uri="{FF2B5EF4-FFF2-40B4-BE49-F238E27FC236}">
                    <a16:creationId xmlns:a16="http://schemas.microsoft.com/office/drawing/2014/main" id="{DA1358B3-4942-EF29-D44D-34580325540B}"/>
                  </a:ext>
                </a:extLst>
              </p:cNvPr>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a:extLst>
                  <a:ext uri="{FF2B5EF4-FFF2-40B4-BE49-F238E27FC236}">
                    <a16:creationId xmlns:a16="http://schemas.microsoft.com/office/drawing/2014/main" id="{580B6B3C-8554-9524-E6E8-57E6B2135FD0}"/>
                  </a:ext>
                </a:extLst>
              </p:cNvPr>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a:extLst>
                  <a:ext uri="{FF2B5EF4-FFF2-40B4-BE49-F238E27FC236}">
                    <a16:creationId xmlns:a16="http://schemas.microsoft.com/office/drawing/2014/main" id="{C6A09536-A311-6478-6CB4-A093CD79D194}"/>
                  </a:ext>
                </a:extLst>
              </p:cNvPr>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a:extLst>
                  <a:ext uri="{FF2B5EF4-FFF2-40B4-BE49-F238E27FC236}">
                    <a16:creationId xmlns:a16="http://schemas.microsoft.com/office/drawing/2014/main" id="{CC251E64-E229-FEFC-A846-D6EF573FA973}"/>
                  </a:ext>
                </a:extLst>
              </p:cNvPr>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a:extLst>
                  <a:ext uri="{FF2B5EF4-FFF2-40B4-BE49-F238E27FC236}">
                    <a16:creationId xmlns:a16="http://schemas.microsoft.com/office/drawing/2014/main" id="{B4B10CEE-AF22-D31C-EF9A-7C5864C2F547}"/>
                  </a:ext>
                </a:extLst>
              </p:cNvPr>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a:extLst>
                  <a:ext uri="{FF2B5EF4-FFF2-40B4-BE49-F238E27FC236}">
                    <a16:creationId xmlns:a16="http://schemas.microsoft.com/office/drawing/2014/main" id="{65BB27A7-41DC-6B9A-6CE9-8C82A304D05C}"/>
                  </a:ext>
                </a:extLst>
              </p:cNvPr>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a:extLst>
                  <a:ext uri="{FF2B5EF4-FFF2-40B4-BE49-F238E27FC236}">
                    <a16:creationId xmlns:a16="http://schemas.microsoft.com/office/drawing/2014/main" id="{7FD0AB3B-413D-EA94-9B43-2632153D79FC}"/>
                  </a:ext>
                </a:extLst>
              </p:cNvPr>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a:extLst>
                  <a:ext uri="{FF2B5EF4-FFF2-40B4-BE49-F238E27FC236}">
                    <a16:creationId xmlns:a16="http://schemas.microsoft.com/office/drawing/2014/main" id="{C7730AA0-DA00-55E9-405F-6C611EA0A85C}"/>
                  </a:ext>
                </a:extLst>
              </p:cNvPr>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a:extLst>
                  <a:ext uri="{FF2B5EF4-FFF2-40B4-BE49-F238E27FC236}">
                    <a16:creationId xmlns:a16="http://schemas.microsoft.com/office/drawing/2014/main" id="{065B3293-9011-9C60-56DA-1786ADBC57A6}"/>
                  </a:ext>
                </a:extLst>
              </p:cNvPr>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a:extLst>
                  <a:ext uri="{FF2B5EF4-FFF2-40B4-BE49-F238E27FC236}">
                    <a16:creationId xmlns:a16="http://schemas.microsoft.com/office/drawing/2014/main" id="{C751D835-B4DA-1BC7-4B08-69567163872F}"/>
                  </a:ext>
                </a:extLst>
              </p:cNvPr>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a:extLst>
                  <a:ext uri="{FF2B5EF4-FFF2-40B4-BE49-F238E27FC236}">
                    <a16:creationId xmlns:a16="http://schemas.microsoft.com/office/drawing/2014/main" id="{219C92E5-ED2B-1F96-CDCC-B36C343F0D96}"/>
                  </a:ext>
                </a:extLst>
              </p:cNvPr>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a:extLst>
                  <a:ext uri="{FF2B5EF4-FFF2-40B4-BE49-F238E27FC236}">
                    <a16:creationId xmlns:a16="http://schemas.microsoft.com/office/drawing/2014/main" id="{CE1B1AA0-569C-8EAB-48D8-8E68BACF9A6C}"/>
                  </a:ext>
                </a:extLst>
              </p:cNvPr>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a:extLst>
                  <a:ext uri="{FF2B5EF4-FFF2-40B4-BE49-F238E27FC236}">
                    <a16:creationId xmlns:a16="http://schemas.microsoft.com/office/drawing/2014/main" id="{8D446FB7-9641-E70F-129E-174FAE79DF07}"/>
                  </a:ext>
                </a:extLst>
              </p:cNvPr>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a:extLst>
                  <a:ext uri="{FF2B5EF4-FFF2-40B4-BE49-F238E27FC236}">
                    <a16:creationId xmlns:a16="http://schemas.microsoft.com/office/drawing/2014/main" id="{06B45D3F-16ED-2058-090D-1D98EE0C2366}"/>
                  </a:ext>
                </a:extLst>
              </p:cNvPr>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a:extLst>
                  <a:ext uri="{FF2B5EF4-FFF2-40B4-BE49-F238E27FC236}">
                    <a16:creationId xmlns:a16="http://schemas.microsoft.com/office/drawing/2014/main" id="{6646CD7D-490D-E517-DEA5-9437458398DE}"/>
                  </a:ext>
                </a:extLst>
              </p:cNvPr>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a:extLst>
                  <a:ext uri="{FF2B5EF4-FFF2-40B4-BE49-F238E27FC236}">
                    <a16:creationId xmlns:a16="http://schemas.microsoft.com/office/drawing/2014/main" id="{C860F8E6-F5BE-C8FF-E441-91DB9C09B10F}"/>
                  </a:ext>
                </a:extLst>
              </p:cNvPr>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a:extLst>
                  <a:ext uri="{FF2B5EF4-FFF2-40B4-BE49-F238E27FC236}">
                    <a16:creationId xmlns:a16="http://schemas.microsoft.com/office/drawing/2014/main" id="{71421592-FF8A-1487-A8B5-5CB7352B0985}"/>
                  </a:ext>
                </a:extLst>
              </p:cNvPr>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a:extLst>
                  <a:ext uri="{FF2B5EF4-FFF2-40B4-BE49-F238E27FC236}">
                    <a16:creationId xmlns:a16="http://schemas.microsoft.com/office/drawing/2014/main" id="{E3EECC4D-3DEB-8502-FD2C-18D7BDB3FD52}"/>
                  </a:ext>
                </a:extLst>
              </p:cNvPr>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a:extLst>
                  <a:ext uri="{FF2B5EF4-FFF2-40B4-BE49-F238E27FC236}">
                    <a16:creationId xmlns:a16="http://schemas.microsoft.com/office/drawing/2014/main" id="{2918BC98-3550-B99C-4C17-E2DD0425BBFF}"/>
                  </a:ext>
                </a:extLst>
              </p:cNvPr>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a:extLst>
                  <a:ext uri="{FF2B5EF4-FFF2-40B4-BE49-F238E27FC236}">
                    <a16:creationId xmlns:a16="http://schemas.microsoft.com/office/drawing/2014/main" id="{FD597BA8-5FE4-50B5-FD9E-A8E98F2D168B}"/>
                  </a:ext>
                </a:extLst>
              </p:cNvPr>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a:extLst>
                  <a:ext uri="{FF2B5EF4-FFF2-40B4-BE49-F238E27FC236}">
                    <a16:creationId xmlns:a16="http://schemas.microsoft.com/office/drawing/2014/main" id="{1E11A1C2-1929-040F-6C5A-86A9943E455A}"/>
                  </a:ext>
                </a:extLst>
              </p:cNvPr>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a:extLst>
                  <a:ext uri="{FF2B5EF4-FFF2-40B4-BE49-F238E27FC236}">
                    <a16:creationId xmlns:a16="http://schemas.microsoft.com/office/drawing/2014/main" id="{ECACFBF9-91CD-4FC3-726D-B64F08889AF5}"/>
                  </a:ext>
                </a:extLst>
              </p:cNvPr>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a:extLst>
                  <a:ext uri="{FF2B5EF4-FFF2-40B4-BE49-F238E27FC236}">
                    <a16:creationId xmlns:a16="http://schemas.microsoft.com/office/drawing/2014/main" id="{091EFB7E-F5D7-0C82-E347-4AC51C4E4BEF}"/>
                  </a:ext>
                </a:extLst>
              </p:cNvPr>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a:extLst>
                  <a:ext uri="{FF2B5EF4-FFF2-40B4-BE49-F238E27FC236}">
                    <a16:creationId xmlns:a16="http://schemas.microsoft.com/office/drawing/2014/main" id="{F242FAA5-F37F-5729-7F3C-87EE3EB9977C}"/>
                  </a:ext>
                </a:extLst>
              </p:cNvPr>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a:extLst>
                  <a:ext uri="{FF2B5EF4-FFF2-40B4-BE49-F238E27FC236}">
                    <a16:creationId xmlns:a16="http://schemas.microsoft.com/office/drawing/2014/main" id="{312E3FBF-89F8-A326-B0FB-55410B30B413}"/>
                  </a:ext>
                </a:extLst>
              </p:cNvPr>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a:extLst>
                  <a:ext uri="{FF2B5EF4-FFF2-40B4-BE49-F238E27FC236}">
                    <a16:creationId xmlns:a16="http://schemas.microsoft.com/office/drawing/2014/main" id="{5E718424-276E-791C-3DDC-54CE180EC0D1}"/>
                  </a:ext>
                </a:extLst>
              </p:cNvPr>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a:extLst>
                  <a:ext uri="{FF2B5EF4-FFF2-40B4-BE49-F238E27FC236}">
                    <a16:creationId xmlns:a16="http://schemas.microsoft.com/office/drawing/2014/main" id="{FDFF70F8-E687-4B78-4301-EAA0B61D205C}"/>
                  </a:ext>
                </a:extLst>
              </p:cNvPr>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a:extLst>
                  <a:ext uri="{FF2B5EF4-FFF2-40B4-BE49-F238E27FC236}">
                    <a16:creationId xmlns:a16="http://schemas.microsoft.com/office/drawing/2014/main" id="{875E9AD9-6351-2CA6-DFBE-BC07CD5F0F55}"/>
                  </a:ext>
                </a:extLst>
              </p:cNvPr>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a:extLst>
                  <a:ext uri="{FF2B5EF4-FFF2-40B4-BE49-F238E27FC236}">
                    <a16:creationId xmlns:a16="http://schemas.microsoft.com/office/drawing/2014/main" id="{46B47F98-B5B8-5FF9-A17B-267FDEEDD16E}"/>
                  </a:ext>
                </a:extLst>
              </p:cNvPr>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a:extLst>
                  <a:ext uri="{FF2B5EF4-FFF2-40B4-BE49-F238E27FC236}">
                    <a16:creationId xmlns:a16="http://schemas.microsoft.com/office/drawing/2014/main" id="{7728ED26-3EF1-1FF8-663A-D97A4BB01A3F}"/>
                  </a:ext>
                </a:extLst>
              </p:cNvPr>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a:extLst>
                  <a:ext uri="{FF2B5EF4-FFF2-40B4-BE49-F238E27FC236}">
                    <a16:creationId xmlns:a16="http://schemas.microsoft.com/office/drawing/2014/main" id="{6589DD19-0208-96B9-C45A-760482DE8E8B}"/>
                  </a:ext>
                </a:extLst>
              </p:cNvPr>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a:extLst>
                  <a:ext uri="{FF2B5EF4-FFF2-40B4-BE49-F238E27FC236}">
                    <a16:creationId xmlns:a16="http://schemas.microsoft.com/office/drawing/2014/main" id="{D82A2880-8376-AD4F-CD80-4424CFB54B3B}"/>
                  </a:ext>
                </a:extLst>
              </p:cNvPr>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a:extLst>
                  <a:ext uri="{FF2B5EF4-FFF2-40B4-BE49-F238E27FC236}">
                    <a16:creationId xmlns:a16="http://schemas.microsoft.com/office/drawing/2014/main" id="{1A9931F6-F70A-EA32-4AA7-D8A6D8B4BE8C}"/>
                  </a:ext>
                </a:extLst>
              </p:cNvPr>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a:extLst>
                  <a:ext uri="{FF2B5EF4-FFF2-40B4-BE49-F238E27FC236}">
                    <a16:creationId xmlns:a16="http://schemas.microsoft.com/office/drawing/2014/main" id="{AD8311D0-47A5-FB0D-324C-CAF8DFEC64B9}"/>
                  </a:ext>
                </a:extLst>
              </p:cNvPr>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a:extLst>
                  <a:ext uri="{FF2B5EF4-FFF2-40B4-BE49-F238E27FC236}">
                    <a16:creationId xmlns:a16="http://schemas.microsoft.com/office/drawing/2014/main" id="{853578C0-E8A2-D0DC-43ED-293FC8170C92}"/>
                  </a:ext>
                </a:extLst>
              </p:cNvPr>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a:extLst>
                  <a:ext uri="{FF2B5EF4-FFF2-40B4-BE49-F238E27FC236}">
                    <a16:creationId xmlns:a16="http://schemas.microsoft.com/office/drawing/2014/main" id="{51DB6691-C80E-630C-9561-B6FCEE033E70}"/>
                  </a:ext>
                </a:extLst>
              </p:cNvPr>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a:extLst>
                  <a:ext uri="{FF2B5EF4-FFF2-40B4-BE49-F238E27FC236}">
                    <a16:creationId xmlns:a16="http://schemas.microsoft.com/office/drawing/2014/main" id="{8DD46EFF-E228-A47F-4843-CBB2E3C5C9F7}"/>
                  </a:ext>
                </a:extLst>
              </p:cNvPr>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a:extLst>
                  <a:ext uri="{FF2B5EF4-FFF2-40B4-BE49-F238E27FC236}">
                    <a16:creationId xmlns:a16="http://schemas.microsoft.com/office/drawing/2014/main" id="{025BFDA1-7EA4-495D-CC07-788F2881E980}"/>
                  </a:ext>
                </a:extLst>
              </p:cNvPr>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a:extLst>
                  <a:ext uri="{FF2B5EF4-FFF2-40B4-BE49-F238E27FC236}">
                    <a16:creationId xmlns:a16="http://schemas.microsoft.com/office/drawing/2014/main" id="{493FBBF4-AE34-2120-961C-1666E6A62E3D}"/>
                  </a:ext>
                </a:extLst>
              </p:cNvPr>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a:extLst>
                  <a:ext uri="{FF2B5EF4-FFF2-40B4-BE49-F238E27FC236}">
                    <a16:creationId xmlns:a16="http://schemas.microsoft.com/office/drawing/2014/main" id="{9A5E9C6E-3D1A-F58E-0268-07DE078F2AA2}"/>
                  </a:ext>
                </a:extLst>
              </p:cNvPr>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a:extLst>
                <a:ext uri="{FF2B5EF4-FFF2-40B4-BE49-F238E27FC236}">
                  <a16:creationId xmlns:a16="http://schemas.microsoft.com/office/drawing/2014/main" id="{A915BCD3-3E42-9618-B81B-665898CC06A4}"/>
                </a:ext>
              </a:extLst>
            </p:cNvPr>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a:extLst>
                <a:ext uri="{FF2B5EF4-FFF2-40B4-BE49-F238E27FC236}">
                  <a16:creationId xmlns:a16="http://schemas.microsoft.com/office/drawing/2014/main" id="{25496C51-8791-D1E1-4BB0-D513BA92B5FF}"/>
                </a:ext>
              </a:extLst>
            </p:cNvPr>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a:extLst>
                <a:ext uri="{FF2B5EF4-FFF2-40B4-BE49-F238E27FC236}">
                  <a16:creationId xmlns:a16="http://schemas.microsoft.com/office/drawing/2014/main" id="{9BC5876B-DE3A-CA60-F317-1CF25E4FF209}"/>
                </a:ext>
              </a:extLst>
            </p:cNvPr>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a:extLst>
                <a:ext uri="{FF2B5EF4-FFF2-40B4-BE49-F238E27FC236}">
                  <a16:creationId xmlns:a16="http://schemas.microsoft.com/office/drawing/2014/main" id="{92267680-7664-A623-DF7E-369992EA2584}"/>
                </a:ext>
              </a:extLst>
            </p:cNvPr>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6282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7DAD567A-98DB-D4F7-5245-457F819F50BE}"/>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8F9B9901-46C5-402F-F4FD-0C92A6206EBA}"/>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D00EEE55-2D27-59E7-BC04-CEBBD550025C}"/>
              </a:ext>
            </a:extLst>
          </p:cNvPr>
          <p:cNvSpPr/>
          <p:nvPr/>
        </p:nvSpPr>
        <p:spPr>
          <a:xfrm>
            <a:off x="-1361861" y="4864899"/>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4F6F1BE0-DD92-BC42-D851-008B9603600A}"/>
              </a:ext>
            </a:extLst>
          </p:cNvPr>
          <p:cNvSpPr/>
          <p:nvPr/>
        </p:nvSpPr>
        <p:spPr>
          <a:xfrm>
            <a:off x="8666352" y="761828"/>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4637EBBB-DFA5-3D9C-3A15-54F141F4ADE5}"/>
              </a:ext>
            </a:extLst>
          </p:cNvPr>
          <p:cNvSpPr/>
          <p:nvPr/>
        </p:nvSpPr>
        <p:spPr>
          <a:xfrm>
            <a:off x="191612" y="442368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F78D529E-C9D7-F512-A36D-553FBE18321F}"/>
              </a:ext>
            </a:extLst>
          </p:cNvPr>
          <p:cNvSpPr txBox="1">
            <a:spLocks noGrp="1"/>
          </p:cNvSpPr>
          <p:nvPr>
            <p:ph type="title"/>
          </p:nvPr>
        </p:nvSpPr>
        <p:spPr>
          <a:xfrm>
            <a:off x="847117" y="21511"/>
            <a:ext cx="7704000" cy="572700"/>
          </a:xfrm>
          <a:prstGeom prst="rect">
            <a:avLst/>
          </a:prstGeom>
        </p:spPr>
        <p:txBody>
          <a:bodyPr spcFirstLastPara="1" wrap="square" lIns="91425" tIns="91425" rIns="91425" bIns="91425" anchor="t" anchorCtr="0">
            <a:noAutofit/>
          </a:bodyPr>
          <a:lstStyle/>
          <a:p>
            <a:pPr algn="ctr"/>
            <a:r>
              <a:rPr lang="en-CA" sz="2400" dirty="0"/>
              <a:t>Data &amp; Analysis: Part 1 - Understanding binding of proteins and ligands</a:t>
            </a:r>
            <a:br>
              <a:rPr lang="en-CA" sz="1400" dirty="0"/>
            </a:br>
            <a:endParaRPr sz="1400" dirty="0"/>
          </a:p>
        </p:txBody>
      </p:sp>
      <p:graphicFrame>
        <p:nvGraphicFramePr>
          <p:cNvPr id="2" name="Table 1">
            <a:extLst>
              <a:ext uri="{FF2B5EF4-FFF2-40B4-BE49-F238E27FC236}">
                <a16:creationId xmlns:a16="http://schemas.microsoft.com/office/drawing/2014/main" id="{767F2C6C-FC00-22D5-983F-459FAE76D0C1}"/>
              </a:ext>
            </a:extLst>
          </p:cNvPr>
          <p:cNvGraphicFramePr>
            <a:graphicFrameLocks noGrp="1"/>
          </p:cNvGraphicFramePr>
          <p:nvPr>
            <p:extLst>
              <p:ext uri="{D42A27DB-BD31-4B8C-83A1-F6EECF244321}">
                <p14:modId xmlns:p14="http://schemas.microsoft.com/office/powerpoint/2010/main" val="2459962359"/>
              </p:ext>
            </p:extLst>
          </p:nvPr>
        </p:nvGraphicFramePr>
        <p:xfrm>
          <a:off x="1506393" y="3504857"/>
          <a:ext cx="5937250" cy="1224980"/>
        </p:xfrm>
        <a:graphic>
          <a:graphicData uri="http://schemas.openxmlformats.org/drawingml/2006/table">
            <a:tbl>
              <a:tblPr firstRow="1" firstCol="1" bandRow="1">
                <a:tableStyleId>{110B93C4-1ECF-4DA8-B1FE-841E71E5BF54}</a:tableStyleId>
              </a:tblPr>
              <a:tblGrid>
                <a:gridCol w="1076960">
                  <a:extLst>
                    <a:ext uri="{9D8B030D-6E8A-4147-A177-3AD203B41FA5}">
                      <a16:colId xmlns:a16="http://schemas.microsoft.com/office/drawing/2014/main" val="3118108162"/>
                    </a:ext>
                  </a:extLst>
                </a:gridCol>
                <a:gridCol w="2880995">
                  <a:extLst>
                    <a:ext uri="{9D8B030D-6E8A-4147-A177-3AD203B41FA5}">
                      <a16:colId xmlns:a16="http://schemas.microsoft.com/office/drawing/2014/main" val="2753461881"/>
                    </a:ext>
                  </a:extLst>
                </a:gridCol>
                <a:gridCol w="1979295">
                  <a:extLst>
                    <a:ext uri="{9D8B030D-6E8A-4147-A177-3AD203B41FA5}">
                      <a16:colId xmlns:a16="http://schemas.microsoft.com/office/drawing/2014/main" val="3588351730"/>
                    </a:ext>
                  </a:extLst>
                </a:gridCol>
              </a:tblGrid>
              <a:tr h="0">
                <a:tc>
                  <a:txBody>
                    <a:bodyPr/>
                    <a:lstStyle/>
                    <a:p>
                      <a:pPr algn="ctr">
                        <a:lnSpc>
                          <a:spcPct val="107000"/>
                        </a:lnSpc>
                        <a:spcAft>
                          <a:spcPts val="800"/>
                        </a:spcAft>
                      </a:pPr>
                      <a:r>
                        <a:rPr lang="en-CA" sz="1100" kern="0">
                          <a:effectLst/>
                        </a:rPr>
                        <a:t>Drugs</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Binding Affinity using AutoDock Vina</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Binding Affinity from Chembl</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9756441"/>
                  </a:ext>
                </a:extLst>
              </a:tr>
              <a:tr h="0">
                <a:tc>
                  <a:txBody>
                    <a:bodyPr/>
                    <a:lstStyle/>
                    <a:p>
                      <a:pPr algn="ctr">
                        <a:lnSpc>
                          <a:spcPct val="107000"/>
                        </a:lnSpc>
                        <a:spcAft>
                          <a:spcPts val="800"/>
                        </a:spcAft>
                      </a:pPr>
                      <a:r>
                        <a:rPr lang="en-CA" sz="1100" kern="0">
                          <a:effectLst/>
                        </a:rPr>
                        <a:t>Aspirin</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Maximum Binding Affinity: -5.5</a:t>
                      </a:r>
                      <a:br>
                        <a:rPr lang="en-CA" sz="1100" kern="0">
                          <a:effectLst/>
                        </a:rPr>
                      </a:br>
                      <a:r>
                        <a:rPr lang="en-CA" sz="1100" kern="0">
                          <a:effectLst/>
                        </a:rPr>
                        <a:t>Minimum Binding Affinity: -5.3</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N/A</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286062"/>
                  </a:ext>
                </a:extLst>
              </a:tr>
              <a:tr h="0">
                <a:tc>
                  <a:txBody>
                    <a:bodyPr/>
                    <a:lstStyle/>
                    <a:p>
                      <a:pPr algn="ctr">
                        <a:lnSpc>
                          <a:spcPct val="107000"/>
                        </a:lnSpc>
                        <a:spcAft>
                          <a:spcPts val="800"/>
                        </a:spcAft>
                      </a:pPr>
                      <a:r>
                        <a:rPr lang="en-CA" sz="1100" kern="0">
                          <a:effectLst/>
                        </a:rPr>
                        <a:t>Fentanyl</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Maximum Binding Affinity: -7.1</a:t>
                      </a:r>
                      <a:br>
                        <a:rPr lang="en-CA" sz="1100" kern="0">
                          <a:effectLst/>
                        </a:rPr>
                      </a:br>
                      <a:r>
                        <a:rPr lang="en-CA" sz="1100" kern="0">
                          <a:effectLst/>
                        </a:rPr>
                        <a:t>Minimum Binding Affinity: -6.7</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a:effectLst/>
                        </a:rPr>
                        <a:t>-8.7</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584495"/>
                  </a:ext>
                </a:extLst>
              </a:tr>
              <a:tr h="0">
                <a:tc>
                  <a:txBody>
                    <a:bodyPr/>
                    <a:lstStyle/>
                    <a:p>
                      <a:pPr algn="ctr">
                        <a:lnSpc>
                          <a:spcPct val="107000"/>
                        </a:lnSpc>
                        <a:spcAft>
                          <a:spcPts val="800"/>
                        </a:spcAft>
                      </a:pPr>
                      <a:r>
                        <a:rPr lang="en-CA" sz="1100" kern="0">
                          <a:effectLst/>
                        </a:rPr>
                        <a:t>Buprenorphine</a:t>
                      </a:r>
                      <a:endParaRPr lang="en-C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dirty="0">
                          <a:effectLst/>
                        </a:rPr>
                        <a:t>Maximum Binding Affinity: -7.5</a:t>
                      </a:r>
                      <a:br>
                        <a:rPr lang="en-CA" sz="1100" kern="0" dirty="0">
                          <a:effectLst/>
                        </a:rPr>
                      </a:br>
                      <a:r>
                        <a:rPr lang="en-CA" sz="1100" kern="0" dirty="0">
                          <a:effectLst/>
                        </a:rPr>
                        <a:t>Minimum Binding Affinity: -5.7</a:t>
                      </a:r>
                      <a:endParaRPr lang="en-C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100" kern="0" dirty="0">
                          <a:effectLst/>
                        </a:rPr>
                        <a:t>-12.5</a:t>
                      </a:r>
                      <a:endParaRPr lang="en-C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7525548"/>
                  </a:ext>
                </a:extLst>
              </a:tr>
            </a:tbl>
          </a:graphicData>
        </a:graphic>
      </p:graphicFrame>
      <p:sp>
        <p:nvSpPr>
          <p:cNvPr id="3" name="TextBox 2">
            <a:extLst>
              <a:ext uri="{FF2B5EF4-FFF2-40B4-BE49-F238E27FC236}">
                <a16:creationId xmlns:a16="http://schemas.microsoft.com/office/drawing/2014/main" id="{475E80A5-093B-1EB3-5F52-ADF0C7764291}"/>
              </a:ext>
            </a:extLst>
          </p:cNvPr>
          <p:cNvSpPr txBox="1"/>
          <p:nvPr/>
        </p:nvSpPr>
        <p:spPr>
          <a:xfrm>
            <a:off x="923838" y="898793"/>
            <a:ext cx="7204365" cy="2676695"/>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Aptos" panose="020B0004020202020204" pitchFamily="34" charset="0"/>
                <a:cs typeface="Times New Roman" panose="02020603050405020304" pitchFamily="18" charset="0"/>
              </a:rPr>
              <a:t>Three drugs that are known to bind strongly (Buprenorphine and Fentanyl), and weakly (Aspirin) are selected</a:t>
            </a:r>
          </a:p>
          <a:p>
            <a:pPr marL="285750" indent="-285750">
              <a:buFont typeface="Arial" panose="020B0604020202020204" pitchFamily="34" charset="0"/>
              <a:buChar char="•"/>
            </a:pPr>
            <a:r>
              <a:rPr lang="en-CA" dirty="0">
                <a:latin typeface="Aptos" panose="020B0004020202020204" pitchFamily="34" charset="0"/>
                <a:cs typeface="Times New Roman" panose="02020603050405020304" pitchFamily="18" charset="0"/>
              </a:rPr>
              <a:t>The table below displays the results for MOR with Aspirin, Fentanyl, and Buprenorphine using </a:t>
            </a:r>
            <a:r>
              <a:rPr lang="en-CA" dirty="0" err="1">
                <a:latin typeface="Aptos" panose="020B0004020202020204" pitchFamily="34" charset="0"/>
                <a:cs typeface="Times New Roman" panose="02020603050405020304" pitchFamily="18" charset="0"/>
              </a:rPr>
              <a:t>AutoDock</a:t>
            </a:r>
            <a:r>
              <a:rPr lang="en-CA" dirty="0">
                <a:latin typeface="Aptos" panose="020B0004020202020204" pitchFamily="34" charset="0"/>
                <a:cs typeface="Times New Roman" panose="02020603050405020304" pitchFamily="18" charset="0"/>
              </a:rPr>
              <a:t> Vina</a:t>
            </a:r>
          </a:p>
          <a:p>
            <a:pPr marL="285750" indent="-285750">
              <a:buFont typeface="Arial" panose="020B0604020202020204" pitchFamily="34" charset="0"/>
              <a:buChar char="•"/>
            </a:pPr>
            <a:r>
              <a:rPr lang="en-CA" dirty="0" err="1">
                <a:latin typeface="Aptos" panose="020B0004020202020204" pitchFamily="34" charset="0"/>
                <a:cs typeface="Times New Roman" panose="02020603050405020304" pitchFamily="18" charset="0"/>
              </a:rPr>
              <a:t>AutoDock</a:t>
            </a:r>
            <a:r>
              <a:rPr lang="en-CA" dirty="0">
                <a:latin typeface="Aptos" panose="020B0004020202020204" pitchFamily="34" charset="0"/>
                <a:cs typeface="Times New Roman" panose="02020603050405020304" pitchFamily="18" charset="0"/>
              </a:rPr>
              <a:t> Vina provides several potential binding affinity predictions. </a:t>
            </a:r>
          </a:p>
          <a:p>
            <a:pPr marL="285750" indent="-285750">
              <a:buFont typeface="Arial" panose="020B0604020202020204" pitchFamily="34" charset="0"/>
              <a:buChar char="•"/>
            </a:pPr>
            <a:r>
              <a:rPr lang="en-CA" dirty="0">
                <a:latin typeface="Aptos" panose="020B0004020202020204" pitchFamily="34" charset="0"/>
                <a:cs typeface="Times New Roman" panose="02020603050405020304" pitchFamily="18" charset="0"/>
              </a:rPr>
              <a:t>The minimum and maximum values of these predictions are shown below. </a:t>
            </a:r>
          </a:p>
          <a:p>
            <a:pPr marL="285750" lvl="0" indent="-285750">
              <a:lnSpc>
                <a:spcPct val="107000"/>
              </a:lnSpc>
              <a:buFont typeface="Arial" panose="020B0604020202020204" pitchFamily="34" charset="0"/>
              <a:buChar char="•"/>
            </a:pPr>
            <a:r>
              <a:rPr lang="en-CA" dirty="0">
                <a:latin typeface="Aptos" panose="020B0004020202020204" pitchFamily="34" charset="0"/>
                <a:cs typeface="Times New Roman" panose="02020603050405020304" pitchFamily="18" charset="0"/>
              </a:rPr>
              <a:t>Binding affinity of these drugs as available from </a:t>
            </a:r>
            <a:r>
              <a:rPr lang="en-CA" dirty="0" err="1">
                <a:latin typeface="Aptos" panose="020B0004020202020204" pitchFamily="34" charset="0"/>
                <a:cs typeface="Times New Roman" panose="02020603050405020304" pitchFamily="18" charset="0"/>
              </a:rPr>
              <a:t>Chembl</a:t>
            </a:r>
            <a:r>
              <a:rPr lang="en-CA" dirty="0">
                <a:latin typeface="Aptos" panose="020B0004020202020204" pitchFamily="34" charset="0"/>
                <a:cs typeface="Times New Roman" panose="02020603050405020304" pitchFamily="18" charset="0"/>
              </a:rPr>
              <a:t> is included to compare against </a:t>
            </a:r>
            <a:r>
              <a:rPr lang="en-CA" dirty="0" err="1">
                <a:latin typeface="Aptos" panose="020B0004020202020204" pitchFamily="34" charset="0"/>
                <a:cs typeface="Times New Roman" panose="02020603050405020304" pitchFamily="18" charset="0"/>
              </a:rPr>
              <a:t>AutoDock</a:t>
            </a:r>
            <a:r>
              <a:rPr lang="en-CA" dirty="0">
                <a:latin typeface="Aptos" panose="020B0004020202020204" pitchFamily="34" charset="0"/>
                <a:cs typeface="Times New Roman" panose="02020603050405020304" pitchFamily="18" charset="0"/>
              </a:rPr>
              <a:t> vina value</a:t>
            </a:r>
          </a:p>
          <a:p>
            <a:pPr marL="285750" lvl="0" indent="-285750">
              <a:lnSpc>
                <a:spcPct val="107000"/>
              </a:lnSpc>
              <a:buFont typeface="Arial" panose="020B0604020202020204" pitchFamily="34" charset="0"/>
              <a:buChar char="•"/>
            </a:pPr>
            <a:r>
              <a:rPr lang="en-CA" dirty="0">
                <a:latin typeface="Aptos" panose="020B0004020202020204" pitchFamily="34" charset="0"/>
                <a:cs typeface="Times New Roman" panose="02020603050405020304" pitchFamily="18" charset="0"/>
              </a:rPr>
              <a:t>Range of binding affinity predictions for Aspirin and Fentanyl is around 0.2-0.4.</a:t>
            </a:r>
          </a:p>
          <a:p>
            <a:pPr marL="285750" lvl="0" indent="-285750">
              <a:buFont typeface="Arial" panose="020B0604020202020204" pitchFamily="34" charset="0"/>
              <a:buChar char="•"/>
            </a:pPr>
            <a:r>
              <a:rPr lang="en-CA" dirty="0">
                <a:latin typeface="Aptos" panose="020B0004020202020204" pitchFamily="34" charset="0"/>
                <a:cs typeface="Times New Roman" panose="02020603050405020304" pitchFamily="18" charset="0"/>
              </a:rPr>
              <a:t>Range for Buprenorphine is significantly wider, with a difference of 1.8, suggesting lower confidence in its binding affinity prediction</a:t>
            </a:r>
          </a:p>
          <a:p>
            <a:pPr marL="285750" indent="-285750">
              <a:buFont typeface="Arial" panose="020B0604020202020204" pitchFamily="34" charset="0"/>
              <a:buChar char="•"/>
            </a:pPr>
            <a:endParaRPr lang="en-CA" sz="1100" dirty="0"/>
          </a:p>
        </p:txBody>
      </p:sp>
    </p:spTree>
    <p:extLst>
      <p:ext uri="{BB962C8B-B14F-4D97-AF65-F5344CB8AC3E}">
        <p14:creationId xmlns:p14="http://schemas.microsoft.com/office/powerpoint/2010/main" val="35111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753E5FB4-4FBB-DF40-9DD0-CA2E9AED2B1B}"/>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2B81C175-4176-01D8-2DFB-F5A4DCCD4F48}"/>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35E7B956-C8C6-5295-E576-958C714C95E1}"/>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39026F94-8C84-E94A-728B-C5F4449B4DB4}"/>
              </a:ext>
            </a:extLst>
          </p:cNvPr>
          <p:cNvSpPr/>
          <p:nvPr/>
        </p:nvSpPr>
        <p:spPr>
          <a:xfrm>
            <a:off x="8723968" y="664533"/>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3463C33F-AE60-0778-86B5-CF055FC4801D}"/>
              </a:ext>
            </a:extLst>
          </p:cNvPr>
          <p:cNvSpPr/>
          <p:nvPr/>
        </p:nvSpPr>
        <p:spPr>
          <a:xfrm>
            <a:off x="133186" y="461860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D09596FA-B5D0-1CD5-0429-C02DFC9B570D}"/>
              </a:ext>
            </a:extLst>
          </p:cNvPr>
          <p:cNvSpPr txBox="1">
            <a:spLocks noGrp="1"/>
          </p:cNvSpPr>
          <p:nvPr>
            <p:ph type="title"/>
          </p:nvPr>
        </p:nvSpPr>
        <p:spPr>
          <a:xfrm>
            <a:off x="847117" y="21511"/>
            <a:ext cx="7704000" cy="923240"/>
          </a:xfrm>
          <a:prstGeom prst="rect">
            <a:avLst/>
          </a:prstGeom>
        </p:spPr>
        <p:txBody>
          <a:bodyPr spcFirstLastPara="1" wrap="square" lIns="91425" tIns="91425" rIns="91425" bIns="91425" anchor="t" anchorCtr="0">
            <a:noAutofit/>
          </a:bodyPr>
          <a:lstStyle/>
          <a:p>
            <a:pPr algn="ctr"/>
            <a:r>
              <a:rPr lang="en-CA" sz="2400" dirty="0"/>
              <a:t>Data &amp; Analysis: Part 2 - </a:t>
            </a:r>
            <a:r>
              <a:rPr lang="en-US" sz="2400" dirty="0"/>
              <a:t>Developing ML Models to predict binding of proteins and ligands</a:t>
            </a:r>
            <a:br>
              <a:rPr lang="en-CA" sz="2400" dirty="0"/>
            </a:br>
            <a:br>
              <a:rPr lang="en-CA" sz="1400" dirty="0"/>
            </a:br>
            <a:endParaRPr sz="1400" dirty="0"/>
          </a:p>
        </p:txBody>
      </p:sp>
      <p:sp>
        <p:nvSpPr>
          <p:cNvPr id="3" name="TextBox 2">
            <a:extLst>
              <a:ext uri="{FF2B5EF4-FFF2-40B4-BE49-F238E27FC236}">
                <a16:creationId xmlns:a16="http://schemas.microsoft.com/office/drawing/2014/main" id="{7B025549-DD3C-8462-642B-07B05DB971DF}"/>
              </a:ext>
            </a:extLst>
          </p:cNvPr>
          <p:cNvSpPr txBox="1"/>
          <p:nvPr/>
        </p:nvSpPr>
        <p:spPr>
          <a:xfrm>
            <a:off x="226770" y="1037704"/>
            <a:ext cx="4472347" cy="4001095"/>
          </a:xfrm>
          <a:prstGeom prst="rect">
            <a:avLst/>
          </a:prstGeom>
          <a:noFill/>
        </p:spPr>
        <p:txBody>
          <a:bodyPr wrap="square" rtlCol="0">
            <a:spAutoFit/>
          </a:bodyPr>
          <a:lstStyle/>
          <a:p>
            <a:pPr marL="285750" indent="-285750">
              <a:buFont typeface="Arial" panose="020B0604020202020204" pitchFamily="34" charset="0"/>
              <a:buChar char="•"/>
            </a:pPr>
            <a:r>
              <a:rPr lang="en-CA" dirty="0">
                <a:effectLst/>
                <a:latin typeface="Aptos" panose="020B0004020202020204" pitchFamily="34" charset="0"/>
                <a:ea typeface="Aptos" panose="020B0004020202020204" pitchFamily="34" charset="0"/>
                <a:cs typeface="Times New Roman" panose="02020603050405020304" pitchFamily="18" charset="0"/>
              </a:rPr>
              <a:t>To help identify the optimal model for the prediction </a:t>
            </a:r>
            <a:r>
              <a:rPr lang="en-CA" dirty="0">
                <a:latin typeface="Aptos" panose="020B0004020202020204" pitchFamily="34" charset="0"/>
                <a:cs typeface="Times New Roman" panose="02020603050405020304" pitchFamily="18" charset="0"/>
              </a:rPr>
              <a:t>of ligands binding to proteins. </a:t>
            </a:r>
          </a:p>
          <a:p>
            <a:pPr marL="285750" indent="-285750">
              <a:buFont typeface="Arial" panose="020B0604020202020204" pitchFamily="34" charset="0"/>
              <a:buChar char="•"/>
            </a:pPr>
            <a:endParaRPr lang="en-CA" sz="8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latin typeface="Aptos" panose="020B0004020202020204" pitchFamily="34" charset="0"/>
                <a:cs typeface="Times New Roman" panose="02020603050405020304" pitchFamily="18" charset="0"/>
              </a:rPr>
              <a:t>The top three regression-based models: Linear Regression, Bayesian Ridge, and Random Forest are compared.</a:t>
            </a:r>
          </a:p>
          <a:p>
            <a:pPr marL="285750" indent="-285750">
              <a:buFont typeface="Arial" panose="020B0604020202020204" pitchFamily="34" charset="0"/>
              <a:buChar char="•"/>
            </a:pPr>
            <a:endParaRPr lang="en-CA" sz="8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CA" dirty="0">
                <a:latin typeface="Aptos" panose="020B0004020202020204" pitchFamily="34" charset="0"/>
                <a:cs typeface="Times New Roman" panose="02020603050405020304" pitchFamily="18" charset="0"/>
              </a:rPr>
              <a:t>The performance was measured using the scoring methods: MAE, MSE, and R^2. </a:t>
            </a:r>
          </a:p>
          <a:p>
            <a:pPr marL="285750" indent="-285750">
              <a:buFont typeface="Arial" panose="020B0604020202020204" pitchFamily="34" charset="0"/>
              <a:buChar char="•"/>
            </a:pPr>
            <a:endParaRPr lang="en-CA" sz="800"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altLang="en-US" b="1" dirty="0">
                <a:latin typeface="Aptos" panose="020B0004020202020204" pitchFamily="34" charset="0"/>
                <a:cs typeface="Times New Roman" panose="02020603050405020304" pitchFamily="18" charset="0"/>
              </a:rPr>
              <a:t>Linear Regression</a:t>
            </a:r>
            <a:r>
              <a:rPr lang="en-US" altLang="en-US" dirty="0">
                <a:latin typeface="Aptos" panose="020B0004020202020204" pitchFamily="34" charset="0"/>
                <a:cs typeface="Times New Roman" panose="02020603050405020304" pitchFamily="18" charset="0"/>
              </a:rPr>
              <a:t>: An error range of 6.7% -18.2% .</a:t>
            </a:r>
          </a:p>
          <a:p>
            <a:pPr marL="285750" indent="-285750">
              <a:buFont typeface="Arial" panose="020B0604020202020204" pitchFamily="34" charset="0"/>
              <a:buChar char="•"/>
            </a:pPr>
            <a:r>
              <a:rPr lang="en-US" altLang="en-US" b="1" dirty="0">
                <a:latin typeface="Aptos" panose="020B0004020202020204" pitchFamily="34" charset="0"/>
                <a:cs typeface="Times New Roman" panose="02020603050405020304" pitchFamily="18" charset="0"/>
              </a:rPr>
              <a:t>Bayesian Ridge</a:t>
            </a:r>
            <a:r>
              <a:rPr lang="en-US" altLang="en-US" dirty="0">
                <a:latin typeface="Aptos" panose="020B0004020202020204" pitchFamily="34" charset="0"/>
                <a:cs typeface="Times New Roman" panose="02020603050405020304" pitchFamily="18" charset="0"/>
              </a:rPr>
              <a:t>: An error range of 6.4% -17.5%.</a:t>
            </a:r>
          </a:p>
          <a:p>
            <a:pPr marL="285750" indent="-285750">
              <a:buFont typeface="Arial" panose="020B0604020202020204" pitchFamily="34" charset="0"/>
              <a:buChar char="•"/>
            </a:pPr>
            <a:r>
              <a:rPr lang="en-US" altLang="en-US" b="1" dirty="0">
                <a:latin typeface="Aptos" panose="020B0004020202020204" pitchFamily="34" charset="0"/>
                <a:cs typeface="Times New Roman" panose="02020603050405020304" pitchFamily="18" charset="0"/>
              </a:rPr>
              <a:t>Random Forest</a:t>
            </a:r>
            <a:r>
              <a:rPr lang="en-US" altLang="en-US" dirty="0">
                <a:latin typeface="Aptos" panose="020B0004020202020204" pitchFamily="34" charset="0"/>
                <a:cs typeface="Times New Roman" panose="02020603050405020304" pitchFamily="18" charset="0"/>
              </a:rPr>
              <a:t>: An error range of 5.9% -16.1%.</a:t>
            </a:r>
          </a:p>
          <a:p>
            <a:pPr marL="285750" indent="-285750">
              <a:buFont typeface="Arial" panose="020B0604020202020204" pitchFamily="34" charset="0"/>
              <a:buChar char="•"/>
            </a:pPr>
            <a:endParaRPr lang="en-US" altLang="en-US"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latin typeface="Aptos" panose="020B0004020202020204" pitchFamily="34" charset="0"/>
                <a:cs typeface="Times New Roman" panose="02020603050405020304" pitchFamily="18" charset="0"/>
              </a:rPr>
              <a:t>Random Forest achieves the best performance, indicating the highest accuracy in predicting binding affinities.</a:t>
            </a:r>
            <a:endParaRPr lang="en-CA"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CA" dirty="0">
              <a:latin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CA" dirty="0">
              <a:latin typeface="Aptos" panose="020B0004020202020204" pitchFamily="34"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4816C0FC-C9C8-A367-6109-C3FFF38AC6C7}"/>
              </a:ext>
            </a:extLst>
          </p:cNvPr>
          <p:cNvGraphicFramePr/>
          <p:nvPr>
            <p:extLst>
              <p:ext uri="{D42A27DB-BD31-4B8C-83A1-F6EECF244321}">
                <p14:modId xmlns:p14="http://schemas.microsoft.com/office/powerpoint/2010/main" val="2973764683"/>
              </p:ext>
            </p:extLst>
          </p:nvPr>
        </p:nvGraphicFramePr>
        <p:xfrm>
          <a:off x="4572001" y="1269118"/>
          <a:ext cx="4472346" cy="28932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0574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1512BD75-A5D0-DD41-92E5-16B51549B230}"/>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8450557E-05E0-A30F-33FE-7B1BBC767905}"/>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72A2B93B-52E0-ECD3-F106-CBD125EAB028}"/>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B32D38C4-0213-3E68-87C4-369F1FC65320}"/>
              </a:ext>
            </a:extLst>
          </p:cNvPr>
          <p:cNvSpPr/>
          <p:nvPr/>
        </p:nvSpPr>
        <p:spPr>
          <a:xfrm>
            <a:off x="8723968" y="664533"/>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3516F189-03E6-DC37-DDB7-D0B8B46E668A}"/>
              </a:ext>
            </a:extLst>
          </p:cNvPr>
          <p:cNvSpPr/>
          <p:nvPr/>
        </p:nvSpPr>
        <p:spPr>
          <a:xfrm>
            <a:off x="191612" y="4423688"/>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F449DD55-0E25-5F0E-C5AB-870371EA717E}"/>
              </a:ext>
            </a:extLst>
          </p:cNvPr>
          <p:cNvSpPr txBox="1">
            <a:spLocks noGrp="1"/>
          </p:cNvSpPr>
          <p:nvPr>
            <p:ph type="title"/>
          </p:nvPr>
        </p:nvSpPr>
        <p:spPr>
          <a:xfrm>
            <a:off x="720000" y="-115602"/>
            <a:ext cx="7704000" cy="923240"/>
          </a:xfrm>
          <a:prstGeom prst="rect">
            <a:avLst/>
          </a:prstGeom>
        </p:spPr>
        <p:txBody>
          <a:bodyPr spcFirstLastPara="1" wrap="square" lIns="91425" tIns="91425" rIns="91425" bIns="91425" anchor="t" anchorCtr="0">
            <a:noAutofit/>
          </a:bodyPr>
          <a:lstStyle/>
          <a:p>
            <a:pPr algn="ctr"/>
            <a:r>
              <a:rPr lang="en-CA" sz="2400" dirty="0"/>
              <a:t>Data &amp; Analysis: Part 2 - </a:t>
            </a:r>
            <a:r>
              <a:rPr lang="en-US" sz="2400" dirty="0"/>
              <a:t>Developing ML Models to predict binding of proteins and ligands</a:t>
            </a:r>
            <a:br>
              <a:rPr lang="en-CA" sz="2400" dirty="0"/>
            </a:br>
            <a:br>
              <a:rPr lang="en-CA" sz="1400" dirty="0"/>
            </a:br>
            <a:endParaRPr sz="1400" dirty="0"/>
          </a:p>
        </p:txBody>
      </p:sp>
      <p:pic>
        <p:nvPicPr>
          <p:cNvPr id="18" name="Picture 17">
            <a:extLst>
              <a:ext uri="{FF2B5EF4-FFF2-40B4-BE49-F238E27FC236}">
                <a16:creationId xmlns:a16="http://schemas.microsoft.com/office/drawing/2014/main" id="{7C6826AF-A4B1-5660-62AA-B4C35AAE9BCD}"/>
              </a:ext>
            </a:extLst>
          </p:cNvPr>
          <p:cNvPicPr>
            <a:picLocks noChangeAspect="1"/>
          </p:cNvPicPr>
          <p:nvPr/>
        </p:nvPicPr>
        <p:blipFill>
          <a:blip r:embed="rId3"/>
          <a:stretch>
            <a:fillRect/>
          </a:stretch>
        </p:blipFill>
        <p:spPr>
          <a:xfrm>
            <a:off x="4425881" y="1172498"/>
            <a:ext cx="4526507" cy="2726617"/>
          </a:xfrm>
          <a:prstGeom prst="rect">
            <a:avLst/>
          </a:prstGeom>
        </p:spPr>
      </p:pic>
      <p:sp>
        <p:nvSpPr>
          <p:cNvPr id="19" name="TextBox 18">
            <a:extLst>
              <a:ext uri="{FF2B5EF4-FFF2-40B4-BE49-F238E27FC236}">
                <a16:creationId xmlns:a16="http://schemas.microsoft.com/office/drawing/2014/main" id="{B5673454-A8F4-B29D-750C-1CA069BF447C}"/>
              </a:ext>
            </a:extLst>
          </p:cNvPr>
          <p:cNvSpPr txBox="1"/>
          <p:nvPr/>
        </p:nvSpPr>
        <p:spPr>
          <a:xfrm>
            <a:off x="274739" y="1189611"/>
            <a:ext cx="3925648" cy="2031325"/>
          </a:xfrm>
          <a:prstGeom prst="rect">
            <a:avLst/>
          </a:prstGeom>
          <a:noFill/>
        </p:spPr>
        <p:txBody>
          <a:bodyPr wrap="square" rtlCol="0">
            <a:spAutoFit/>
          </a:bodyPr>
          <a:lstStyle/>
          <a:p>
            <a:pPr marL="285750" indent="-285750">
              <a:buFont typeface="Arial" panose="020B0604020202020204" pitchFamily="34" charset="0"/>
              <a:buChar char="•"/>
            </a:pPr>
            <a:r>
              <a:rPr lang="en-CA" dirty="0">
                <a:effectLst/>
                <a:latin typeface="Aptos" panose="020B0004020202020204" pitchFamily="34" charset="0"/>
                <a:ea typeface="Aptos" panose="020B0004020202020204" pitchFamily="34" charset="0"/>
                <a:cs typeface="Times New Roman" panose="02020603050405020304" pitchFamily="18" charset="0"/>
              </a:rPr>
              <a:t>To further improve the ML model for MOR, Hyperparameter tuning was used.</a:t>
            </a:r>
          </a:p>
          <a:p>
            <a:pPr marL="285750" indent="-285750">
              <a:buFont typeface="Arial" panose="020B0604020202020204" pitchFamily="34" charset="0"/>
              <a:buChar char="•"/>
            </a:pPr>
            <a:endParaRPr lang="en-CA"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CA" dirty="0">
                <a:latin typeface="Aptos" panose="020B0004020202020204" pitchFamily="34" charset="0"/>
                <a:ea typeface="Aptos" panose="020B0004020202020204" pitchFamily="34" charset="0"/>
                <a:cs typeface="Times New Roman" panose="02020603050405020304" pitchFamily="18" charset="0"/>
              </a:rPr>
              <a:t>It finds </a:t>
            </a:r>
            <a:r>
              <a:rPr lang="en-CA" dirty="0">
                <a:effectLst/>
                <a:latin typeface="Aptos" panose="020B0004020202020204" pitchFamily="34" charset="0"/>
                <a:ea typeface="Aptos" panose="020B0004020202020204" pitchFamily="34" charset="0"/>
                <a:cs typeface="Times New Roman" panose="02020603050405020304" pitchFamily="18" charset="0"/>
              </a:rPr>
              <a:t>optimal hyperparameters that would increase the accuracy and efficiency of the ML models.</a:t>
            </a:r>
          </a:p>
          <a:p>
            <a:endParaRPr lang="en-CA" dirty="0">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CA" dirty="0">
                <a:effectLst/>
                <a:latin typeface="Aptos" panose="020B0004020202020204" pitchFamily="34" charset="0"/>
                <a:ea typeface="Aptos" panose="020B0004020202020204" pitchFamily="34" charset="0"/>
                <a:cs typeface="Times New Roman" panose="02020603050405020304" pitchFamily="18" charset="0"/>
              </a:rPr>
              <a:t>The table to the right shows the details of the hyperparameters used.</a:t>
            </a:r>
            <a:endParaRPr lang="en-CA" sz="1100" dirty="0"/>
          </a:p>
        </p:txBody>
      </p:sp>
    </p:spTree>
    <p:extLst>
      <p:ext uri="{BB962C8B-B14F-4D97-AF65-F5344CB8AC3E}">
        <p14:creationId xmlns:p14="http://schemas.microsoft.com/office/powerpoint/2010/main" val="217566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8788A0B-2467-D843-3052-2F80E911C51C}"/>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9F4F030D-E206-DCD2-0146-8DC5F4C54A66}"/>
              </a:ext>
            </a:extLst>
          </p:cNvPr>
          <p:cNvSpPr/>
          <p:nvPr/>
        </p:nvSpPr>
        <p:spPr>
          <a:xfrm>
            <a:off x="8128203" y="-1473794"/>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09300DE1-8227-407F-1CF4-A1AD45DA1B39}"/>
              </a:ext>
            </a:extLst>
          </p:cNvPr>
          <p:cNvSpPr/>
          <p:nvPr/>
        </p:nvSpPr>
        <p:spPr>
          <a:xfrm>
            <a:off x="-904661" y="4813528"/>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6" name="Google Shape;743;p34">
            <a:extLst>
              <a:ext uri="{FF2B5EF4-FFF2-40B4-BE49-F238E27FC236}">
                <a16:creationId xmlns:a16="http://schemas.microsoft.com/office/drawing/2014/main" id="{79CE6A6D-2505-7E24-B631-BFAE76F19A22}"/>
              </a:ext>
            </a:extLst>
          </p:cNvPr>
          <p:cNvSpPr/>
          <p:nvPr/>
        </p:nvSpPr>
        <p:spPr>
          <a:xfrm>
            <a:off x="8596745" y="612718"/>
            <a:ext cx="407441"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12C9A0AB-FED3-C30E-61B7-6EF7BED31E37}"/>
              </a:ext>
            </a:extLst>
          </p:cNvPr>
          <p:cNvSpPr/>
          <p:nvPr/>
        </p:nvSpPr>
        <p:spPr>
          <a:xfrm>
            <a:off x="2886322" y="4813528"/>
            <a:ext cx="265587" cy="2734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871;p38">
            <a:extLst>
              <a:ext uri="{FF2B5EF4-FFF2-40B4-BE49-F238E27FC236}">
                <a16:creationId xmlns:a16="http://schemas.microsoft.com/office/drawing/2014/main" id="{7DED9388-2F90-74D2-9041-B336F1D75BFE}"/>
              </a:ext>
            </a:extLst>
          </p:cNvPr>
          <p:cNvSpPr txBox="1">
            <a:spLocks noGrp="1"/>
          </p:cNvSpPr>
          <p:nvPr>
            <p:ph type="title"/>
          </p:nvPr>
        </p:nvSpPr>
        <p:spPr>
          <a:xfrm>
            <a:off x="720000" y="-115602"/>
            <a:ext cx="7704000" cy="923240"/>
          </a:xfrm>
          <a:prstGeom prst="rect">
            <a:avLst/>
          </a:prstGeom>
        </p:spPr>
        <p:txBody>
          <a:bodyPr spcFirstLastPara="1" wrap="square" lIns="91425" tIns="91425" rIns="91425" bIns="91425" anchor="t" anchorCtr="0">
            <a:noAutofit/>
          </a:bodyPr>
          <a:lstStyle/>
          <a:p>
            <a:pPr algn="ctr"/>
            <a:r>
              <a:rPr lang="en-CA" sz="2400" dirty="0"/>
              <a:t>Data &amp; Analysis: Part 2 - </a:t>
            </a:r>
            <a:r>
              <a:rPr lang="en-US" sz="2400" dirty="0"/>
              <a:t>Developing ML Models to predict binding of proteins and ligands</a:t>
            </a:r>
            <a:br>
              <a:rPr lang="en-CA" sz="2400" dirty="0"/>
            </a:br>
            <a:br>
              <a:rPr lang="en-CA" sz="1400" dirty="0"/>
            </a:br>
            <a:endParaRPr sz="1400" dirty="0"/>
          </a:p>
        </p:txBody>
      </p:sp>
      <p:sp>
        <p:nvSpPr>
          <p:cNvPr id="19" name="TextBox 18">
            <a:extLst>
              <a:ext uri="{FF2B5EF4-FFF2-40B4-BE49-F238E27FC236}">
                <a16:creationId xmlns:a16="http://schemas.microsoft.com/office/drawing/2014/main" id="{0310A941-C77C-6F3F-CC26-EA7A568FC587}"/>
              </a:ext>
            </a:extLst>
          </p:cNvPr>
          <p:cNvSpPr txBox="1"/>
          <p:nvPr/>
        </p:nvSpPr>
        <p:spPr>
          <a:xfrm>
            <a:off x="139814" y="944751"/>
            <a:ext cx="5048235" cy="3785652"/>
          </a:xfrm>
          <a:prstGeom prst="rect">
            <a:avLst/>
          </a:prstGeom>
          <a:noFill/>
        </p:spPr>
        <p:txBody>
          <a:bodyPr wrap="square" rtlCol="0">
            <a:spAutoFit/>
          </a:bodyPr>
          <a:lstStyle/>
          <a:p>
            <a:pPr marL="342900" indent="-342900">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A spider chart is created showing the hyperparameters of the worst and best scoring models and a model using cross validation. </a:t>
            </a:r>
          </a:p>
          <a:p>
            <a:pPr marL="342900" lvl="0" indent="-342900">
              <a:buFont typeface="Symbol" panose="05050102010706020507" pitchFamily="18" charset="2"/>
              <a:buChar char=""/>
            </a:pPr>
            <a:endParaRPr lang="en-US" sz="8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b="1" kern="100" dirty="0">
                <a:effectLst/>
                <a:latin typeface="Aptos" panose="020B0004020202020204" pitchFamily="34" charset="0"/>
                <a:ea typeface="Aptos" panose="020B0004020202020204" pitchFamily="34" charset="0"/>
                <a:cs typeface="Times New Roman" panose="02020603050405020304" pitchFamily="18" charset="0"/>
              </a:rPr>
              <a:t>Best model</a:t>
            </a:r>
            <a:r>
              <a:rPr lang="en-US" kern="100" dirty="0">
                <a:effectLst/>
                <a:latin typeface="Aptos" panose="020B0004020202020204" pitchFamily="34" charset="0"/>
                <a:ea typeface="Aptos" panose="020B0004020202020204" pitchFamily="34" charset="0"/>
                <a:cs typeface="Times New Roman" panose="02020603050405020304" pitchFamily="18" charset="0"/>
              </a:rPr>
              <a:t>: 100 estimators, max depth of 30, min samples split of 5, max features = none.</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b="1" kern="100" dirty="0">
                <a:effectLst/>
                <a:latin typeface="Aptos" panose="020B0004020202020204" pitchFamily="34" charset="0"/>
                <a:ea typeface="Aptos" panose="020B0004020202020204" pitchFamily="34" charset="0"/>
                <a:cs typeface="Times New Roman" panose="02020603050405020304" pitchFamily="18" charset="0"/>
              </a:rPr>
              <a:t>Worst model</a:t>
            </a:r>
            <a:r>
              <a:rPr lang="en-US" kern="100" dirty="0">
                <a:effectLst/>
                <a:latin typeface="Aptos" panose="020B0004020202020204" pitchFamily="34" charset="0"/>
                <a:ea typeface="Aptos" panose="020B0004020202020204" pitchFamily="34" charset="0"/>
                <a:cs typeface="Times New Roman" panose="02020603050405020304" pitchFamily="18" charset="0"/>
              </a:rPr>
              <a:t>: 50 estimators, max depth of 10, min samples split of 10, max features = log2.</a:t>
            </a:r>
            <a:endParaRPr lang="en-CA"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b="1" kern="100" dirty="0">
                <a:effectLst/>
                <a:latin typeface="Aptos" panose="020B0004020202020204" pitchFamily="34" charset="0"/>
                <a:ea typeface="Aptos" panose="020B0004020202020204" pitchFamily="34" charset="0"/>
                <a:cs typeface="Times New Roman" panose="02020603050405020304" pitchFamily="18" charset="0"/>
              </a:rPr>
              <a:t>Cross-validation model</a:t>
            </a:r>
            <a:r>
              <a:rPr lang="en-US" kern="100" dirty="0">
                <a:effectLst/>
                <a:latin typeface="Aptos" panose="020B0004020202020204" pitchFamily="34" charset="0"/>
                <a:ea typeface="Aptos" panose="020B0004020202020204" pitchFamily="34" charset="0"/>
                <a:cs typeface="Times New Roman" panose="02020603050405020304" pitchFamily="18" charset="0"/>
              </a:rPr>
              <a:t>: 200 estimators, max depth of 30, min samples split of 2, max features = 0.8</a:t>
            </a:r>
            <a:r>
              <a:rPr lang="en-CA"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buFont typeface="Symbol" panose="05050102010706020507" pitchFamily="18" charset="2"/>
              <a:buChar char=""/>
            </a:pPr>
            <a:endParaRPr lang="en-CA" sz="800" kern="100" dirty="0">
              <a:latin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dirty="0">
                <a:latin typeface="Aptos" panose="020B0004020202020204" pitchFamily="34" charset="0"/>
              </a:rPr>
              <a:t>Performance improves with more trees (N Estimators), peaking around 100. </a:t>
            </a:r>
          </a:p>
          <a:p>
            <a:pPr marL="342900" lvl="0" indent="-342900">
              <a:buFont typeface="Symbol" panose="05050102010706020507" pitchFamily="18" charset="2"/>
              <a:buChar char=""/>
            </a:pPr>
            <a:r>
              <a:rPr kumimoji="0" lang="en-US" altLang="en-US" sz="1400" b="0" i="0" u="none" strike="noStrike" cap="none" normalizeH="0" baseline="0" dirty="0">
                <a:ln>
                  <a:noFill/>
                </a:ln>
                <a:solidFill>
                  <a:schemeClr val="tx1"/>
                </a:solidFill>
                <a:effectLst/>
                <a:latin typeface="Aptos" panose="020B0004020202020204" pitchFamily="34" charset="0"/>
              </a:rPr>
              <a:t>Both top-performing models </a:t>
            </a:r>
            <a:r>
              <a:rPr lang="en-US" dirty="0">
                <a:latin typeface="Aptos" panose="020B0004020202020204" pitchFamily="34" charset="0"/>
              </a:rPr>
              <a:t>Depth of 30 enables accurate binding affinity predictions. </a:t>
            </a:r>
          </a:p>
          <a:p>
            <a:pPr marL="342900" lvl="0" indent="-342900">
              <a:buFont typeface="Symbol" panose="05050102010706020507" pitchFamily="18" charset="2"/>
              <a:buChar char=""/>
            </a:pPr>
            <a:r>
              <a:rPr lang="en-US" dirty="0">
                <a:latin typeface="Aptos" panose="020B0004020202020204" pitchFamily="34" charset="0"/>
              </a:rPr>
              <a:t>High feature count improves accuracy.</a:t>
            </a:r>
          </a:p>
          <a:p>
            <a:pPr marL="342900" lvl="0" indent="-342900">
              <a:buFont typeface="Symbol" panose="05050102010706020507" pitchFamily="18" charset="2"/>
              <a:buChar char=""/>
            </a:pPr>
            <a:r>
              <a:rPr kumimoji="0" lang="en-US" altLang="en-US" sz="1400" b="0" i="0" u="none" strike="noStrike" cap="none" normalizeH="0" baseline="0" dirty="0">
                <a:ln>
                  <a:noFill/>
                </a:ln>
                <a:solidFill>
                  <a:schemeClr val="tx1"/>
                </a:solidFill>
                <a:effectLst/>
                <a:latin typeface="Aptos" panose="020B0004020202020204" pitchFamily="34" charset="0"/>
              </a:rPr>
              <a:t>Lower values for min samples split result in better performance.</a:t>
            </a:r>
            <a:endParaRPr lang="en-CA"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F5719F4-DBAD-56F4-F624-A200F641AEA0}"/>
              </a:ext>
            </a:extLst>
          </p:cNvPr>
          <p:cNvPicPr>
            <a:picLocks noChangeAspect="1"/>
          </p:cNvPicPr>
          <p:nvPr/>
        </p:nvPicPr>
        <p:blipFill>
          <a:blip r:embed="rId3"/>
          <a:stretch>
            <a:fillRect/>
          </a:stretch>
        </p:blipFill>
        <p:spPr>
          <a:xfrm>
            <a:off x="5085246" y="1316063"/>
            <a:ext cx="4058754" cy="3162904"/>
          </a:xfrm>
          <a:prstGeom prst="rect">
            <a:avLst/>
          </a:prstGeom>
        </p:spPr>
      </p:pic>
    </p:spTree>
    <p:extLst>
      <p:ext uri="{BB962C8B-B14F-4D97-AF65-F5344CB8AC3E}">
        <p14:creationId xmlns:p14="http://schemas.microsoft.com/office/powerpoint/2010/main" val="1824156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8BC1D910-D4DE-F886-7A5C-6424B2487E5F}"/>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E0B072B3-C7FB-7D41-9EBD-2D87E302EFC4}"/>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CED5740E-5207-1D79-38FD-7A324E443B99}"/>
              </a:ext>
            </a:extLst>
          </p:cNvPr>
          <p:cNvSpPr/>
          <p:nvPr/>
        </p:nvSpPr>
        <p:spPr>
          <a:xfrm>
            <a:off x="5388880" y="4838789"/>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0188775B-0CCD-2C15-C841-E9832CE0E8A7}"/>
              </a:ext>
            </a:extLst>
          </p:cNvPr>
          <p:cNvSpPr/>
          <p:nvPr/>
        </p:nvSpPr>
        <p:spPr>
          <a:xfrm>
            <a:off x="8471432" y="4283207"/>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95281DE9-3035-C5B9-388E-261783FAE124}"/>
              </a:ext>
            </a:extLst>
          </p:cNvPr>
          <p:cNvSpPr txBox="1"/>
          <p:nvPr/>
        </p:nvSpPr>
        <p:spPr>
          <a:xfrm>
            <a:off x="59994" y="1157627"/>
            <a:ext cx="4512006" cy="279999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The bar graph </a:t>
            </a:r>
            <a:r>
              <a:rPr lang="en-CA" kern="100" dirty="0">
                <a:latin typeface="Aptos" panose="020B0004020202020204" pitchFamily="34" charset="0"/>
                <a:cs typeface="Times New Roman" panose="02020603050405020304" pitchFamily="18" charset="0"/>
              </a:rPr>
              <a:t>shows the performance of the MOR random forest model with various hyperparameters and cross validation.</a:t>
            </a:r>
          </a:p>
          <a:p>
            <a:pPr marL="285750" indent="-285750">
              <a:lnSpc>
                <a:spcPct val="107000"/>
              </a:lnSpc>
              <a:spcAft>
                <a:spcPts val="800"/>
              </a:spcAft>
              <a:buFont typeface="Arial" panose="020B0604020202020204" pitchFamily="34" charset="0"/>
              <a:buChar char="•"/>
            </a:pPr>
            <a:r>
              <a:rPr lang="en-CA" dirty="0">
                <a:effectLst/>
                <a:latin typeface="Aptos" panose="020B0004020202020204" pitchFamily="34" charset="0"/>
                <a:ea typeface="Aptos" panose="020B0004020202020204" pitchFamily="34" charset="0"/>
                <a:cs typeface="Times New Roman" panose="02020603050405020304" pitchFamily="18" charset="0"/>
              </a:rPr>
              <a:t>The lowest-performing model is significantly worse than the others.</a:t>
            </a:r>
          </a:p>
          <a:p>
            <a:pPr marL="285750" indent="-285750">
              <a:lnSpc>
                <a:spcPct val="107000"/>
              </a:lnSpc>
              <a:spcAft>
                <a:spcPts val="800"/>
              </a:spcAft>
              <a:buFont typeface="Arial" panose="020B0604020202020204" pitchFamily="34" charset="0"/>
              <a:buChar char="•"/>
            </a:pPr>
            <a:r>
              <a:rPr lang="en-CA" dirty="0">
                <a:effectLst/>
                <a:latin typeface="Aptos" panose="020B0004020202020204" pitchFamily="34" charset="0"/>
                <a:ea typeface="Aptos" panose="020B0004020202020204" pitchFamily="34" charset="0"/>
                <a:cs typeface="Times New Roman" panose="02020603050405020304" pitchFamily="18" charset="0"/>
              </a:rPr>
              <a:t> The best-performing model and the cross-validation model have nearly identical results across all three-evaluation metrics.</a:t>
            </a:r>
            <a:endParaRPr lang="en-CA" kern="100" dirty="0">
              <a:latin typeface="Aptos" panose="020B00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CA"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CB3771E5-E046-22BC-AFD2-7584EB16F8CD}"/>
              </a:ext>
            </a:extLst>
          </p:cNvPr>
          <p:cNvGraphicFramePr/>
          <p:nvPr>
            <p:extLst>
              <p:ext uri="{D42A27DB-BD31-4B8C-83A1-F6EECF244321}">
                <p14:modId xmlns:p14="http://schemas.microsoft.com/office/powerpoint/2010/main" val="1625233125"/>
              </p:ext>
            </p:extLst>
          </p:nvPr>
        </p:nvGraphicFramePr>
        <p:xfrm>
          <a:off x="4449532" y="1157627"/>
          <a:ext cx="4749887" cy="2560130"/>
        </p:xfrm>
        <a:graphic>
          <a:graphicData uri="http://schemas.openxmlformats.org/drawingml/2006/chart">
            <c:chart xmlns:c="http://schemas.openxmlformats.org/drawingml/2006/chart" xmlns:r="http://schemas.openxmlformats.org/officeDocument/2006/relationships" r:id="rId3"/>
          </a:graphicData>
        </a:graphic>
      </p:graphicFrame>
      <p:sp>
        <p:nvSpPr>
          <p:cNvPr id="11" name="Google Shape;871;p38">
            <a:extLst>
              <a:ext uri="{FF2B5EF4-FFF2-40B4-BE49-F238E27FC236}">
                <a16:creationId xmlns:a16="http://schemas.microsoft.com/office/drawing/2014/main" id="{DB16287B-E197-78E3-654E-740CE67C8608}"/>
              </a:ext>
            </a:extLst>
          </p:cNvPr>
          <p:cNvSpPr txBox="1">
            <a:spLocks/>
          </p:cNvSpPr>
          <p:nvPr/>
        </p:nvSpPr>
        <p:spPr>
          <a:xfrm>
            <a:off x="1051329" y="-61110"/>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Data &amp; Analysis: Part 2 - Developing ML Models to predict binding of proteins and ligands</a:t>
            </a:r>
            <a:br>
              <a:rPr lang="en-US" sz="2400" dirty="0"/>
            </a:br>
            <a:br>
              <a:rPr lang="en-US" sz="1400" dirty="0"/>
            </a:br>
            <a:endParaRPr lang="en-US" sz="1400" dirty="0"/>
          </a:p>
        </p:txBody>
      </p:sp>
    </p:spTree>
    <p:extLst>
      <p:ext uri="{BB962C8B-B14F-4D97-AF65-F5344CB8AC3E}">
        <p14:creationId xmlns:p14="http://schemas.microsoft.com/office/powerpoint/2010/main" val="199150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BE71D4D3-5DB0-7298-5AC5-48E8566DA260}"/>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B3E2DD12-E5AC-E6F3-AD0F-10D6561EAB10}"/>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F91113F9-95F2-3353-6497-7080FECFD21A}"/>
              </a:ext>
            </a:extLst>
          </p:cNvPr>
          <p:cNvSpPr/>
          <p:nvPr/>
        </p:nvSpPr>
        <p:spPr>
          <a:xfrm>
            <a:off x="5388880" y="4838789"/>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7E3A3D14-1785-CA3C-594A-589DD50884D5}"/>
              </a:ext>
            </a:extLst>
          </p:cNvPr>
          <p:cNvSpPr/>
          <p:nvPr/>
        </p:nvSpPr>
        <p:spPr>
          <a:xfrm>
            <a:off x="8822958" y="4711710"/>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875E99BB-D6F3-EA93-8FA2-C0B5E51B62C8}"/>
              </a:ext>
            </a:extLst>
          </p:cNvPr>
          <p:cNvSpPr txBox="1">
            <a:spLocks/>
          </p:cNvSpPr>
          <p:nvPr/>
        </p:nvSpPr>
        <p:spPr>
          <a:xfrm>
            <a:off x="1051329" y="-61110"/>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Data &amp; Analysis: Part 2 - Developing ML Models to predict binding of proteins and ligands</a:t>
            </a:r>
            <a:br>
              <a:rPr lang="en-US" sz="2400" dirty="0"/>
            </a:br>
            <a:br>
              <a:rPr lang="en-US" sz="1400" dirty="0"/>
            </a:br>
            <a:endParaRPr lang="en-US" sz="1400" dirty="0"/>
          </a:p>
        </p:txBody>
      </p:sp>
      <p:sp>
        <p:nvSpPr>
          <p:cNvPr id="7" name="TextBox 6">
            <a:extLst>
              <a:ext uri="{FF2B5EF4-FFF2-40B4-BE49-F238E27FC236}">
                <a16:creationId xmlns:a16="http://schemas.microsoft.com/office/drawing/2014/main" id="{D7B991F0-B395-08AD-FEA4-446D395F90E6}"/>
              </a:ext>
            </a:extLst>
          </p:cNvPr>
          <p:cNvSpPr txBox="1"/>
          <p:nvPr/>
        </p:nvSpPr>
        <p:spPr>
          <a:xfrm>
            <a:off x="151150" y="714192"/>
            <a:ext cx="3796472" cy="423372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Scatter and line plot illustrating the error in prediction of the binding affinities of the MOR ML model and various ligands.</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The blue scatter plot depicts the actual binding affinities (left y-axis) whereas the orange scatter plot represents the corresponding prediction errors (right y-axis)</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For the majority of the ligands (78%) the prediction error is within 5%</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Another 19% of ligands have a prediction error of between 10 -15%.</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Very few ligands have a large prediction error with maximum of 68% </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Ligands with high binding affinities have positive prediction error percentages while low binding affinity have prediction error percentages that are negative</a:t>
            </a:r>
          </a:p>
        </p:txBody>
      </p:sp>
      <p:grpSp>
        <p:nvGrpSpPr>
          <p:cNvPr id="21" name="Group 20">
            <a:extLst>
              <a:ext uri="{FF2B5EF4-FFF2-40B4-BE49-F238E27FC236}">
                <a16:creationId xmlns:a16="http://schemas.microsoft.com/office/drawing/2014/main" id="{519A8F70-0E68-B4BE-61D3-C5B447B62F40}"/>
              </a:ext>
            </a:extLst>
          </p:cNvPr>
          <p:cNvGrpSpPr/>
          <p:nvPr/>
        </p:nvGrpSpPr>
        <p:grpSpPr>
          <a:xfrm>
            <a:off x="3947622" y="958459"/>
            <a:ext cx="5129493" cy="3470415"/>
            <a:chOff x="4216903" y="1079266"/>
            <a:chExt cx="4860212" cy="3288230"/>
          </a:xfrm>
        </p:grpSpPr>
        <p:pic>
          <p:nvPicPr>
            <p:cNvPr id="6" name="Picture 5">
              <a:extLst>
                <a:ext uri="{FF2B5EF4-FFF2-40B4-BE49-F238E27FC236}">
                  <a16:creationId xmlns:a16="http://schemas.microsoft.com/office/drawing/2014/main" id="{78701FC2-79BE-F0D5-BB5F-EC176D850E9D}"/>
                </a:ext>
              </a:extLst>
            </p:cNvPr>
            <p:cNvPicPr>
              <a:picLocks noChangeAspect="1"/>
            </p:cNvPicPr>
            <p:nvPr/>
          </p:nvPicPr>
          <p:blipFill>
            <a:blip r:embed="rId3"/>
            <a:stretch>
              <a:fillRect/>
            </a:stretch>
          </p:blipFill>
          <p:spPr>
            <a:xfrm>
              <a:off x="4216903" y="1079266"/>
              <a:ext cx="4860212" cy="3288230"/>
            </a:xfrm>
            <a:prstGeom prst="rect">
              <a:avLst/>
            </a:prstGeom>
          </p:spPr>
        </p:pic>
        <p:grpSp>
          <p:nvGrpSpPr>
            <p:cNvPr id="9" name="Group 8">
              <a:extLst>
                <a:ext uri="{FF2B5EF4-FFF2-40B4-BE49-F238E27FC236}">
                  <a16:creationId xmlns:a16="http://schemas.microsoft.com/office/drawing/2014/main" id="{FDBBAD40-9163-EB11-C91E-234AA9683201}"/>
                </a:ext>
              </a:extLst>
            </p:cNvPr>
            <p:cNvGrpSpPr/>
            <p:nvPr/>
          </p:nvGrpSpPr>
          <p:grpSpPr>
            <a:xfrm>
              <a:off x="6668084" y="1902956"/>
              <a:ext cx="2106914" cy="586105"/>
              <a:chOff x="0" y="50837"/>
              <a:chExt cx="2106914" cy="586105"/>
            </a:xfrm>
          </p:grpSpPr>
          <p:grpSp>
            <p:nvGrpSpPr>
              <p:cNvPr id="10" name="Group 9">
                <a:extLst>
                  <a:ext uri="{FF2B5EF4-FFF2-40B4-BE49-F238E27FC236}">
                    <a16:creationId xmlns:a16="http://schemas.microsoft.com/office/drawing/2014/main" id="{110EFCBC-15C1-F458-8062-43EFDC3C177A}"/>
                  </a:ext>
                </a:extLst>
              </p:cNvPr>
              <p:cNvGrpSpPr/>
              <p:nvPr/>
            </p:nvGrpSpPr>
            <p:grpSpPr>
              <a:xfrm>
                <a:off x="0" y="50837"/>
                <a:ext cx="2106914" cy="586105"/>
                <a:chOff x="51758" y="50882"/>
                <a:chExt cx="2107265" cy="586596"/>
              </a:xfrm>
            </p:grpSpPr>
            <p:sp>
              <p:nvSpPr>
                <p:cNvPr id="13" name="Text Box 5">
                  <a:extLst>
                    <a:ext uri="{FF2B5EF4-FFF2-40B4-BE49-F238E27FC236}">
                      <a16:creationId xmlns:a16="http://schemas.microsoft.com/office/drawing/2014/main" id="{6E0B760D-E4EC-1054-08AD-3DEE3D547598}"/>
                    </a:ext>
                  </a:extLst>
                </p:cNvPr>
                <p:cNvSpPr txBox="1"/>
                <p:nvPr/>
              </p:nvSpPr>
              <p:spPr>
                <a:xfrm>
                  <a:off x="442367" y="50882"/>
                  <a:ext cx="1716656" cy="5865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CA" sz="900" kern="100" dirty="0">
                      <a:effectLst/>
                      <a:latin typeface="Aptos" panose="020B0004020202020204" pitchFamily="34" charset="0"/>
                      <a:ea typeface="Aptos" panose="020B0004020202020204" pitchFamily="34" charset="0"/>
                      <a:cs typeface="Times New Roman" panose="02020603050405020304" pitchFamily="18" charset="0"/>
                    </a:rPr>
                    <a:t>Actual Binding Affinities</a:t>
                  </a:r>
                </a:p>
                <a:p>
                  <a:pPr>
                    <a:lnSpc>
                      <a:spcPct val="107000"/>
                    </a:lnSpc>
                    <a:spcAft>
                      <a:spcPts val="800"/>
                    </a:spcAft>
                  </a:pPr>
                  <a:r>
                    <a:rPr lang="en-CA" sz="900" kern="100" dirty="0">
                      <a:effectLst/>
                      <a:latin typeface="Aptos" panose="020B0004020202020204" pitchFamily="34" charset="0"/>
                      <a:ea typeface="Aptos" panose="020B0004020202020204" pitchFamily="34" charset="0"/>
                      <a:cs typeface="Times New Roman" panose="02020603050405020304" pitchFamily="18" charset="0"/>
                    </a:rPr>
                    <a:t>Prediction Errors</a:t>
                  </a:r>
                  <a:endParaRPr lang="en-CA" sz="105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Minus Sign 13">
                  <a:extLst>
                    <a:ext uri="{FF2B5EF4-FFF2-40B4-BE49-F238E27FC236}">
                      <a16:creationId xmlns:a16="http://schemas.microsoft.com/office/drawing/2014/main" id="{416A836F-7345-55AB-0554-27FAA98D249A}"/>
                    </a:ext>
                  </a:extLst>
                </p:cNvPr>
                <p:cNvSpPr/>
                <p:nvPr/>
              </p:nvSpPr>
              <p:spPr>
                <a:xfrm>
                  <a:off x="51758" y="77638"/>
                  <a:ext cx="465826" cy="155275"/>
                </a:xfrm>
                <a:prstGeom prst="mathMinus">
                  <a:avLst/>
                </a:prstGeom>
                <a:solidFill>
                  <a:srgbClr val="E9713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grpSp>
          <p:sp>
            <p:nvSpPr>
              <p:cNvPr id="12" name="Minus Sign 11">
                <a:extLst>
                  <a:ext uri="{FF2B5EF4-FFF2-40B4-BE49-F238E27FC236}">
                    <a16:creationId xmlns:a16="http://schemas.microsoft.com/office/drawing/2014/main" id="{471D81E3-A83E-7E81-A972-6F684A74E341}"/>
                  </a:ext>
                </a:extLst>
              </p:cNvPr>
              <p:cNvSpPr/>
              <p:nvPr/>
            </p:nvSpPr>
            <p:spPr>
              <a:xfrm>
                <a:off x="0" y="327804"/>
                <a:ext cx="465455" cy="154940"/>
              </a:xfrm>
              <a:prstGeom prst="mathMinus">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grpSp>
      </p:grpSp>
    </p:spTree>
    <p:extLst>
      <p:ext uri="{BB962C8B-B14F-4D97-AF65-F5344CB8AC3E}">
        <p14:creationId xmlns:p14="http://schemas.microsoft.com/office/powerpoint/2010/main" val="1941342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2C03882C-92C7-A094-FF04-38E9E0332FAB}"/>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97853286-0A59-9245-2900-8CDC15E410B4}"/>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D00E5132-5BC4-AC56-1CBE-69DF562ADA90}"/>
              </a:ext>
            </a:extLst>
          </p:cNvPr>
          <p:cNvSpPr/>
          <p:nvPr/>
        </p:nvSpPr>
        <p:spPr>
          <a:xfrm>
            <a:off x="5388880" y="4838789"/>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E44F2FB6-A328-4C99-8C89-97DBD686A4DC}"/>
              </a:ext>
            </a:extLst>
          </p:cNvPr>
          <p:cNvSpPr/>
          <p:nvPr/>
        </p:nvSpPr>
        <p:spPr>
          <a:xfrm>
            <a:off x="8822958" y="4711710"/>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92EB60E7-2CD6-9E57-8C87-7FF92E728D02}"/>
              </a:ext>
            </a:extLst>
          </p:cNvPr>
          <p:cNvSpPr txBox="1">
            <a:spLocks/>
          </p:cNvSpPr>
          <p:nvPr/>
        </p:nvSpPr>
        <p:spPr>
          <a:xfrm>
            <a:off x="1051329" y="-61110"/>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Data &amp; Analysis: Part 3 - Understanding the PPI Network related to MOR</a:t>
            </a:r>
            <a:br>
              <a:rPr lang="en-US" sz="2400" dirty="0"/>
            </a:br>
            <a:br>
              <a:rPr lang="en-US" sz="1400" dirty="0"/>
            </a:br>
            <a:endParaRPr lang="en-US" sz="1400" dirty="0"/>
          </a:p>
        </p:txBody>
      </p:sp>
      <p:sp>
        <p:nvSpPr>
          <p:cNvPr id="5" name="TextBox 4">
            <a:extLst>
              <a:ext uri="{FF2B5EF4-FFF2-40B4-BE49-F238E27FC236}">
                <a16:creationId xmlns:a16="http://schemas.microsoft.com/office/drawing/2014/main" id="{3B29E6BC-046D-F541-B696-EAC0903731EA}"/>
              </a:ext>
            </a:extLst>
          </p:cNvPr>
          <p:cNvSpPr txBox="1"/>
          <p:nvPr/>
        </p:nvSpPr>
        <p:spPr>
          <a:xfrm>
            <a:off x="79382" y="893210"/>
            <a:ext cx="3553691" cy="3706784"/>
          </a:xfrm>
          <a:prstGeom prst="rect">
            <a:avLst/>
          </a:prstGeom>
          <a:noFill/>
        </p:spPr>
        <p:txBody>
          <a:bodyPr wrap="square" rtlCol="0">
            <a:spAutoFit/>
          </a:bodyPr>
          <a:lstStyle/>
          <a:p>
            <a:pPr marL="342900" lvl="1"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Evaluation results of the models of the proteins in MOR’s PPI network.</a:t>
            </a:r>
          </a:p>
          <a:p>
            <a:pPr marL="342900" lvl="1" indent="-342900">
              <a:lnSpc>
                <a:spcPct val="107000"/>
              </a:lnSpc>
              <a:buFont typeface="Symbol" panose="05050102010706020507" pitchFamily="18" charset="2"/>
              <a:buChar char=""/>
            </a:pPr>
            <a:endParaRPr lang="en-US" sz="800" kern="100" dirty="0">
              <a:latin typeface="Aptos" panose="020B0004020202020204" pitchFamily="34" charset="0"/>
              <a:cs typeface="Times New Roman" panose="02020603050405020304" pitchFamily="18" charset="0"/>
            </a:endParaRPr>
          </a:p>
          <a:p>
            <a:pPr marL="342900" lvl="1"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Evaluation metrics used were MSE, MAE, and R2.</a:t>
            </a:r>
          </a:p>
          <a:p>
            <a:pPr marL="342900" lvl="1" indent="-342900">
              <a:lnSpc>
                <a:spcPct val="107000"/>
              </a:lnSpc>
              <a:buFont typeface="Symbol" panose="05050102010706020507" pitchFamily="18" charset="2"/>
              <a:buChar char=""/>
            </a:pPr>
            <a:endParaRPr lang="en-CA" sz="800" kern="100" dirty="0">
              <a:latin typeface="Aptos" panose="020B0004020202020204" pitchFamily="34" charset="0"/>
              <a:cs typeface="Times New Roman" panose="02020603050405020304" pitchFamily="18" charset="0"/>
            </a:endParaRPr>
          </a:p>
          <a:p>
            <a:pPr marL="342900" lvl="1"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Most proteins exhibit relatively good scores, except for ADRB2.</a:t>
            </a:r>
          </a:p>
          <a:p>
            <a:pPr marL="342900" lvl="1" indent="-342900">
              <a:lnSpc>
                <a:spcPct val="107000"/>
              </a:lnSpc>
              <a:buFont typeface="Symbol" panose="05050102010706020507" pitchFamily="18" charset="2"/>
              <a:buChar char=""/>
            </a:pPr>
            <a:endParaRPr lang="en-CA" sz="800" kern="100" dirty="0">
              <a:latin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The high MSE indicates that the model made large errors on a few predictions but was accurate for most of them.</a:t>
            </a:r>
          </a:p>
          <a:p>
            <a:pPr marL="342900" lvl="0" indent="-342900">
              <a:lnSpc>
                <a:spcPct val="107000"/>
              </a:lnSpc>
              <a:buFont typeface="Symbol" panose="05050102010706020507" pitchFamily="18" charset="2"/>
              <a:buChar char=""/>
            </a:pPr>
            <a:endParaRPr lang="en-CA" sz="800" kern="100" dirty="0">
              <a:latin typeface="Aptos" panose="020B000402020202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Some of the best-performing protein models include SMO, S1PR1, AVPR2, and AKT1.</a:t>
            </a:r>
          </a:p>
          <a:p>
            <a:pPr marL="342900" lvl="0" indent="-342900">
              <a:lnSpc>
                <a:spcPct val="107000"/>
              </a:lnSpc>
              <a:buFont typeface="Symbol" panose="05050102010706020507" pitchFamily="18" charset="2"/>
              <a:buChar char=""/>
            </a:pPr>
            <a:endParaRPr lang="en-CA" kern="100" dirty="0">
              <a:latin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00B2BB4-52FF-B4E2-B88A-F16D8816BDB0}"/>
              </a:ext>
            </a:extLst>
          </p:cNvPr>
          <p:cNvPicPr>
            <a:picLocks noChangeAspect="1"/>
          </p:cNvPicPr>
          <p:nvPr/>
        </p:nvPicPr>
        <p:blipFill>
          <a:blip r:embed="rId3"/>
          <a:stretch>
            <a:fillRect/>
          </a:stretch>
        </p:blipFill>
        <p:spPr>
          <a:xfrm>
            <a:off x="3632809" y="981456"/>
            <a:ext cx="5431809" cy="3483849"/>
          </a:xfrm>
          <a:prstGeom prst="rect">
            <a:avLst/>
          </a:prstGeom>
        </p:spPr>
      </p:pic>
    </p:spTree>
    <p:extLst>
      <p:ext uri="{BB962C8B-B14F-4D97-AF65-F5344CB8AC3E}">
        <p14:creationId xmlns:p14="http://schemas.microsoft.com/office/powerpoint/2010/main" val="4188351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9BCE1C39-EC55-9E53-970E-49B0EB33CC71}"/>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2F1F446A-D8EE-F2A6-D11B-C1359AEB2000}"/>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1A4EF79D-1D37-C705-6469-17948086FE22}"/>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77CAA573-1740-CE52-A158-835BB25284E4}"/>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FF88DC42-421F-BA3D-4E88-9E7D8C0733B9}"/>
              </a:ext>
            </a:extLst>
          </p:cNvPr>
          <p:cNvSpPr txBox="1">
            <a:spLocks/>
          </p:cNvSpPr>
          <p:nvPr/>
        </p:nvSpPr>
        <p:spPr>
          <a:xfrm>
            <a:off x="1051329" y="-61110"/>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Data &amp; Analysis: Part 3 - Understanding the PPI Network related to MOR</a:t>
            </a:r>
            <a:br>
              <a:rPr lang="en-US" sz="2400" dirty="0"/>
            </a:br>
            <a:br>
              <a:rPr lang="en-US" sz="1400" dirty="0"/>
            </a:br>
            <a:endParaRPr lang="en-US" sz="1400" dirty="0"/>
          </a:p>
        </p:txBody>
      </p:sp>
      <p:pic>
        <p:nvPicPr>
          <p:cNvPr id="2" name="Picture 1">
            <a:extLst>
              <a:ext uri="{FF2B5EF4-FFF2-40B4-BE49-F238E27FC236}">
                <a16:creationId xmlns:a16="http://schemas.microsoft.com/office/drawing/2014/main" id="{D9F4CF87-4BFE-76F6-3A9E-4774788503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3935" y="1176414"/>
            <a:ext cx="5393180" cy="2790669"/>
          </a:xfrm>
          <a:prstGeom prst="rect">
            <a:avLst/>
          </a:prstGeom>
          <a:noFill/>
          <a:ln>
            <a:noFill/>
          </a:ln>
        </p:spPr>
      </p:pic>
      <p:sp>
        <p:nvSpPr>
          <p:cNvPr id="6" name="TextBox 5">
            <a:extLst>
              <a:ext uri="{FF2B5EF4-FFF2-40B4-BE49-F238E27FC236}">
                <a16:creationId xmlns:a16="http://schemas.microsoft.com/office/drawing/2014/main" id="{A4B3D236-CF5D-6DB3-F96C-65136B6BFB01}"/>
              </a:ext>
            </a:extLst>
          </p:cNvPr>
          <p:cNvSpPr txBox="1"/>
          <p:nvPr/>
        </p:nvSpPr>
        <p:spPr>
          <a:xfrm>
            <a:off x="0" y="769236"/>
            <a:ext cx="3683935" cy="4066049"/>
          </a:xfrm>
          <a:prstGeom prst="rect">
            <a:avLst/>
          </a:prstGeom>
          <a:noFill/>
        </p:spPr>
        <p:txBody>
          <a:bodyPr wrap="square" rtlCol="0">
            <a:spAutoFit/>
          </a:bodyPr>
          <a:lstStyle/>
          <a:p>
            <a:r>
              <a:rPr lang="en-US" dirty="0">
                <a:latin typeface="Aptos" panose="020B0004020202020204" pitchFamily="34" charset="0"/>
              </a:rPr>
              <a:t>The MOR PPI models predicted binding affinities for Health Canada approved opioids, categorized as "High", "Medium“ and "Low" Results are shown in the figure.</a:t>
            </a:r>
          </a:p>
          <a:p>
            <a:endParaRPr lang="en-US" sz="800" dirty="0">
              <a:latin typeface="Aptos" panose="020B0004020202020204" pitchFamily="34" charset="0"/>
            </a:endParaRPr>
          </a:p>
          <a:p>
            <a:pPr marL="342900" lvl="0" indent="-342900">
              <a:lnSpc>
                <a:spcPct val="107000"/>
              </a:lnSpc>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All drugs bind strongly to MOR, their target receptor, and to AVPR2, CXCR2, CXCR4, S1PR1, and SMO.</a:t>
            </a:r>
          </a:p>
          <a:p>
            <a:pPr marL="342900" lvl="0" indent="-342900">
              <a:lnSpc>
                <a:spcPct val="107000"/>
              </a:lnSpc>
              <a:buFont typeface="Symbol" panose="05050102010706020507" pitchFamily="18" charset="2"/>
              <a:buChar char=""/>
            </a:pPr>
            <a:r>
              <a:rPr lang="en-CA" kern="100" dirty="0">
                <a:effectLst/>
                <a:latin typeface="Aptos" panose="020B0004020202020204" pitchFamily="34" charset="0"/>
                <a:ea typeface="Aptos" panose="020B0004020202020204" pitchFamily="34" charset="0"/>
                <a:cs typeface="Times New Roman" panose="02020603050405020304" pitchFamily="18" charset="0"/>
              </a:rPr>
              <a:t>High binding affinities suggest side effects like swelling, dizziness, chronic inflammation, cancer growth, and organ damage.</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The clinically known harmful side effects of these drugs are quite similar to the predicted side effects listed above.</a:t>
            </a: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This illustrates that the ML models are very reliable, for the drug screening purposes. </a:t>
            </a:r>
          </a:p>
        </p:txBody>
      </p:sp>
    </p:spTree>
    <p:extLst>
      <p:ext uri="{BB962C8B-B14F-4D97-AF65-F5344CB8AC3E}">
        <p14:creationId xmlns:p14="http://schemas.microsoft.com/office/powerpoint/2010/main" val="187774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C768DFDE-AEA4-A5EF-0328-65F599E49FE1}"/>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222117BE-49FD-28CE-2931-4935099CF96D}"/>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E39D28E3-04E2-E451-AACF-742AA7415950}"/>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28F627D5-B094-A8A2-4FEB-8AC536080C7C}"/>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94509892-D265-C65D-B99A-07CE5047DE05}"/>
              </a:ext>
            </a:extLst>
          </p:cNvPr>
          <p:cNvSpPr txBox="1">
            <a:spLocks/>
          </p:cNvSpPr>
          <p:nvPr/>
        </p:nvSpPr>
        <p:spPr>
          <a:xfrm>
            <a:off x="1037369" y="113768"/>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solidFill>
                  <a:schemeClr val="tx1"/>
                </a:solidFill>
              </a:rPr>
              <a:t>Data &amp; Analysis: Part 4 – Drug Screening</a:t>
            </a:r>
            <a:br>
              <a:rPr lang="en-US" sz="2400" dirty="0">
                <a:solidFill>
                  <a:srgbClr val="FF0000"/>
                </a:solidFill>
              </a:rPr>
            </a:br>
            <a:br>
              <a:rPr lang="en-US" sz="1400" dirty="0">
                <a:solidFill>
                  <a:srgbClr val="FF0000"/>
                </a:solidFill>
              </a:rPr>
            </a:br>
            <a:endParaRPr lang="en-US" sz="1400" dirty="0">
              <a:solidFill>
                <a:srgbClr val="FF0000"/>
              </a:solidFill>
            </a:endParaRPr>
          </a:p>
        </p:txBody>
      </p:sp>
      <p:sp>
        <p:nvSpPr>
          <p:cNvPr id="5" name="TextBox 4">
            <a:extLst>
              <a:ext uri="{FF2B5EF4-FFF2-40B4-BE49-F238E27FC236}">
                <a16:creationId xmlns:a16="http://schemas.microsoft.com/office/drawing/2014/main" id="{66C3B627-BB34-8F0E-C966-F0FC6FB6EDC7}"/>
              </a:ext>
            </a:extLst>
          </p:cNvPr>
          <p:cNvSpPr txBox="1"/>
          <p:nvPr/>
        </p:nvSpPr>
        <p:spPr>
          <a:xfrm>
            <a:off x="41880" y="769236"/>
            <a:ext cx="3683935" cy="4192173"/>
          </a:xfrm>
          <a:prstGeom prst="rect">
            <a:avLst/>
          </a:prstGeom>
          <a:noFill/>
        </p:spPr>
        <p:txBody>
          <a:bodyPr wrap="square" rtlCol="0">
            <a:spAutoFit/>
          </a:bodyPr>
          <a:lstStyle/>
          <a:p>
            <a:endParaRPr lang="en-US" sz="800" dirty="0">
              <a:latin typeface="Aptos" panose="020B0004020202020204" pitchFamily="34" charset="0"/>
            </a:endParaRPr>
          </a:p>
          <a:p>
            <a:pPr marL="342900" lvl="0" indent="-342900">
              <a:lnSpc>
                <a:spcPct val="107000"/>
              </a:lnSpc>
              <a:buFont typeface="Symbol" panose="05050102010706020507" pitchFamily="18" charset="2"/>
              <a:buChar char=""/>
            </a:pPr>
            <a:r>
              <a:rPr lang="en-CA" kern="100" dirty="0" err="1">
                <a:latin typeface="Aptos" panose="020B0004020202020204" pitchFamily="34" charset="0"/>
                <a:cs typeface="Times New Roman" panose="02020603050405020304" pitchFamily="18" charset="0"/>
              </a:rPr>
              <a:t>DrugBank</a:t>
            </a:r>
            <a:r>
              <a:rPr lang="en-CA" kern="100" dirty="0">
                <a:latin typeface="Aptos" panose="020B0004020202020204" pitchFamily="34" charset="0"/>
                <a:cs typeface="Times New Roman" panose="02020603050405020304" pitchFamily="18" charset="0"/>
              </a:rPr>
              <a:t> drug list was screened by predicting the binding affinity of each drug to the MOR PPI proteins</a:t>
            </a:r>
          </a:p>
          <a:p>
            <a:pPr marL="342900" lvl="0" indent="-342900">
              <a:lnSpc>
                <a:spcPct val="107000"/>
              </a:lnSpc>
              <a:buFont typeface="Symbol" panose="05050102010706020507" pitchFamily="18" charset="2"/>
              <a:buChar char=""/>
            </a:pPr>
            <a:endParaRPr lang="en-CA" kern="100" dirty="0">
              <a:latin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The</a:t>
            </a:r>
            <a:r>
              <a:rPr lang="en-CA" sz="1800" kern="100" dirty="0">
                <a:latin typeface="Aptos" panose="020B0004020202020204" pitchFamily="34" charset="0"/>
                <a:cs typeface="Times New Roman" panose="02020603050405020304" pitchFamily="18" charset="0"/>
              </a:rPr>
              <a:t> </a:t>
            </a:r>
            <a:r>
              <a:rPr lang="en-CA" kern="100" dirty="0">
                <a:latin typeface="Aptos" panose="020B0004020202020204" pitchFamily="34" charset="0"/>
                <a:cs typeface="Times New Roman" panose="02020603050405020304" pitchFamily="18" charset="0"/>
              </a:rPr>
              <a:t>bar graph illustrates the percentage distribution of the binding affinity categories for each protein.</a:t>
            </a:r>
          </a:p>
          <a:p>
            <a:pPr marL="342900" lvl="0" indent="-342900">
              <a:lnSpc>
                <a:spcPct val="107000"/>
              </a:lnSpc>
              <a:buFont typeface="Symbol" panose="05050102010706020507" pitchFamily="18" charset="2"/>
              <a:buChar char=""/>
            </a:pPr>
            <a:endParaRPr lang="en-CA" kern="100" dirty="0">
              <a:latin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Except SRC and </a:t>
            </a:r>
            <a:r>
              <a:rPr lang="en-CA" kern="100" dirty="0" err="1">
                <a:latin typeface="Aptos" panose="020B0004020202020204" pitchFamily="34" charset="0"/>
                <a:cs typeface="Times New Roman" panose="02020603050405020304" pitchFamily="18" charset="0"/>
              </a:rPr>
              <a:t>hERG</a:t>
            </a:r>
            <a:r>
              <a:rPr lang="en-CA" kern="100" dirty="0">
                <a:latin typeface="Aptos" panose="020B0004020202020204" pitchFamily="34" charset="0"/>
                <a:cs typeface="Times New Roman" panose="02020603050405020304" pitchFamily="18" charset="0"/>
              </a:rPr>
              <a:t> with low binding percentages of 2% and 1% respectively, no other proteins have drugs with predicted low binding.</a:t>
            </a:r>
          </a:p>
          <a:p>
            <a:pPr marL="342900" lvl="0" indent="-342900">
              <a:lnSpc>
                <a:spcPct val="107000"/>
              </a:lnSpc>
              <a:buFont typeface="Symbol" panose="05050102010706020507" pitchFamily="18" charset="2"/>
              <a:buChar char=""/>
            </a:pPr>
            <a:endParaRPr lang="en-CA" kern="100" dirty="0">
              <a:latin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kern="100" dirty="0">
                <a:latin typeface="Aptos" panose="020B0004020202020204" pitchFamily="34" charset="0"/>
                <a:cs typeface="Times New Roman" panose="02020603050405020304" pitchFamily="18" charset="0"/>
              </a:rPr>
              <a:t>For MOR, 60% of the predictions indicated high binding affinity, with the remaining 40% falling in the medium range. </a:t>
            </a:r>
          </a:p>
        </p:txBody>
      </p:sp>
      <p:pic>
        <p:nvPicPr>
          <p:cNvPr id="3" name="Picture 2">
            <a:extLst>
              <a:ext uri="{FF2B5EF4-FFF2-40B4-BE49-F238E27FC236}">
                <a16:creationId xmlns:a16="http://schemas.microsoft.com/office/drawing/2014/main" id="{6E447538-0323-FD01-58AB-F4F146D12475}"/>
              </a:ext>
            </a:extLst>
          </p:cNvPr>
          <p:cNvPicPr>
            <a:picLocks noChangeAspect="1"/>
          </p:cNvPicPr>
          <p:nvPr/>
        </p:nvPicPr>
        <p:blipFill>
          <a:blip r:embed="rId3"/>
          <a:stretch>
            <a:fillRect/>
          </a:stretch>
        </p:blipFill>
        <p:spPr>
          <a:xfrm>
            <a:off x="3544710" y="1133824"/>
            <a:ext cx="5599289" cy="3240440"/>
          </a:xfrm>
          <a:prstGeom prst="rect">
            <a:avLst/>
          </a:prstGeom>
        </p:spPr>
      </p:pic>
    </p:spTree>
    <p:extLst>
      <p:ext uri="{BB962C8B-B14F-4D97-AF65-F5344CB8AC3E}">
        <p14:creationId xmlns:p14="http://schemas.microsoft.com/office/powerpoint/2010/main" val="95934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4"/>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p:cNvSpPr txBox="1">
            <a:spLocks noGrp="1"/>
          </p:cNvSpPr>
          <p:nvPr>
            <p:ph type="title"/>
          </p:nvPr>
        </p:nvSpPr>
        <p:spPr>
          <a:xfrm flipH="1">
            <a:off x="547692" y="21035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 &amp; Introduction</a:t>
            </a:r>
          </a:p>
        </p:txBody>
      </p:sp>
      <p:sp>
        <p:nvSpPr>
          <p:cNvPr id="630" name="Google Shape;630;p34"/>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631" name="Google Shape;631;p34"/>
          <p:cNvGrpSpPr/>
          <p:nvPr/>
        </p:nvGrpSpPr>
        <p:grpSpPr>
          <a:xfrm>
            <a:off x="713373" y="154126"/>
            <a:ext cx="727117" cy="770735"/>
            <a:chOff x="5137170" y="1563182"/>
            <a:chExt cx="584358" cy="619462"/>
          </a:xfrm>
        </p:grpSpPr>
        <p:sp>
          <p:nvSpPr>
            <p:cNvPr id="632" name="Google Shape;632;p34"/>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p:cNvGrpSpPr/>
          <p:nvPr/>
        </p:nvGrpSpPr>
        <p:grpSpPr>
          <a:xfrm>
            <a:off x="4652331" y="604933"/>
            <a:ext cx="4273816" cy="4283197"/>
            <a:chOff x="4351875" y="515724"/>
            <a:chExt cx="4273816" cy="4283197"/>
          </a:xfrm>
        </p:grpSpPr>
        <p:grpSp>
          <p:nvGrpSpPr>
            <p:cNvPr id="650" name="Google Shape;650;p34"/>
            <p:cNvGrpSpPr/>
            <p:nvPr/>
          </p:nvGrpSpPr>
          <p:grpSpPr>
            <a:xfrm>
              <a:off x="4796749" y="1094800"/>
              <a:ext cx="3498385" cy="2954272"/>
              <a:chOff x="4796749" y="1094800"/>
              <a:chExt cx="3498385" cy="2954272"/>
            </a:xfrm>
          </p:grpSpPr>
          <p:sp>
            <p:nvSpPr>
              <p:cNvPr id="651" name="Google Shape;651;p34"/>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D2D67B78-B8A3-4AD9-6D0A-BD000DC94579}"/>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BD4061D8-FEED-A593-26D9-7AEF9AB6C46E}"/>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1EE7ACF8-C008-0417-DA96-20F9C8306151}"/>
              </a:ext>
            </a:extLst>
          </p:cNvPr>
          <p:cNvSpPr/>
          <p:nvPr/>
        </p:nvSpPr>
        <p:spPr>
          <a:xfrm>
            <a:off x="-1306760" y="4803570"/>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17EA621F-0C45-666D-8122-F9650996D42D}"/>
              </a:ext>
            </a:extLst>
          </p:cNvPr>
          <p:cNvSpPr/>
          <p:nvPr/>
        </p:nvSpPr>
        <p:spPr>
          <a:xfrm>
            <a:off x="2507219" y="4803570"/>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6B6F04B5-2FF9-1E68-98E0-69F2243253CA}"/>
              </a:ext>
            </a:extLst>
          </p:cNvPr>
          <p:cNvSpPr txBox="1">
            <a:spLocks/>
          </p:cNvSpPr>
          <p:nvPr/>
        </p:nvSpPr>
        <p:spPr>
          <a:xfrm>
            <a:off x="1051329" y="-61110"/>
            <a:ext cx="7704000" cy="923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Data &amp; Analysis: Part 4 – Drug Screening</a:t>
            </a:r>
            <a:br>
              <a:rPr lang="en-US" sz="2400" dirty="0"/>
            </a:br>
            <a:br>
              <a:rPr lang="en-US" sz="1400" dirty="0"/>
            </a:br>
            <a:endParaRPr lang="en-US" sz="1400" dirty="0"/>
          </a:p>
        </p:txBody>
      </p:sp>
      <p:pic>
        <p:nvPicPr>
          <p:cNvPr id="9" name="Picture 8">
            <a:extLst>
              <a:ext uri="{FF2B5EF4-FFF2-40B4-BE49-F238E27FC236}">
                <a16:creationId xmlns:a16="http://schemas.microsoft.com/office/drawing/2014/main" id="{F877F380-B4A3-9248-B412-EF02DA07D70B}"/>
              </a:ext>
            </a:extLst>
          </p:cNvPr>
          <p:cNvPicPr>
            <a:picLocks noChangeAspect="1"/>
          </p:cNvPicPr>
          <p:nvPr/>
        </p:nvPicPr>
        <p:blipFill>
          <a:blip r:embed="rId5"/>
          <a:stretch>
            <a:fillRect/>
          </a:stretch>
        </p:blipFill>
        <p:spPr>
          <a:xfrm>
            <a:off x="3756154" y="493862"/>
            <a:ext cx="5302102" cy="2653862"/>
          </a:xfrm>
          <a:prstGeom prst="rect">
            <a:avLst/>
          </a:prstGeom>
        </p:spPr>
      </p:pic>
      <p:pic>
        <p:nvPicPr>
          <p:cNvPr id="10" name="Picture 9" descr="A chart with arrows pointing to different directions&#10;&#10;Description automatically generated">
            <a:extLst>
              <a:ext uri="{FF2B5EF4-FFF2-40B4-BE49-F238E27FC236}">
                <a16:creationId xmlns:a16="http://schemas.microsoft.com/office/drawing/2014/main" id="{F77B5773-E00E-4967-8395-B43F53A37B91}"/>
              </a:ext>
            </a:extLst>
          </p:cNvPr>
          <p:cNvPicPr>
            <a:picLocks noChangeAspect="1"/>
          </p:cNvPicPr>
          <p:nvPr/>
        </p:nvPicPr>
        <p:blipFill>
          <a:blip r:embed="rId6"/>
          <a:stretch>
            <a:fillRect/>
          </a:stretch>
        </p:blipFill>
        <p:spPr>
          <a:xfrm>
            <a:off x="3774445" y="3254072"/>
            <a:ext cx="5302103" cy="1649895"/>
          </a:xfrm>
          <a:prstGeom prst="rect">
            <a:avLst/>
          </a:prstGeom>
        </p:spPr>
      </p:pic>
      <p:pic>
        <p:nvPicPr>
          <p:cNvPr id="2" name="Recording (2)">
            <a:hlinkClick r:id="" action="ppaction://media"/>
            <a:extLst>
              <a:ext uri="{FF2B5EF4-FFF2-40B4-BE49-F238E27FC236}">
                <a16:creationId xmlns:a16="http://schemas.microsoft.com/office/drawing/2014/main" id="{F573BC06-690A-D17C-5C9F-ED9190040A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6773" y="0"/>
            <a:ext cx="609600" cy="609600"/>
          </a:xfrm>
          <a:prstGeom prst="rect">
            <a:avLst/>
          </a:prstGeom>
        </p:spPr>
      </p:pic>
      <p:sp>
        <p:nvSpPr>
          <p:cNvPr id="4" name="Rectangle 1">
            <a:extLst>
              <a:ext uri="{FF2B5EF4-FFF2-40B4-BE49-F238E27FC236}">
                <a16:creationId xmlns:a16="http://schemas.microsoft.com/office/drawing/2014/main" id="{19C5C7EC-CA77-1408-A945-BBAA6070D018}"/>
              </a:ext>
            </a:extLst>
          </p:cNvPr>
          <p:cNvSpPr>
            <a:spLocks noChangeArrowheads="1"/>
          </p:cNvSpPr>
          <p:nvPr/>
        </p:nvSpPr>
        <p:spPr bwMode="auto">
          <a:xfrm>
            <a:off x="12242" y="502762"/>
            <a:ext cx="385953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Binding affinities between 11,915 drugs and MOR PPI proteins were predicted and categorized.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A screening technique was implemented to identify safer alternatives to existing opioids.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Drugs were screened and filtered to have:</a:t>
            </a:r>
          </a:p>
          <a:p>
            <a:pPr marL="285750" lvl="2" indent="-285750" eaLnBrk="0" fontAlgn="base" hangingPunct="0">
              <a:spcBef>
                <a:spcPct val="0"/>
              </a:spcBef>
              <a:spcAft>
                <a:spcPct val="0"/>
              </a:spcAft>
              <a:buClrTx/>
              <a:buFont typeface="Arial" panose="020B0604020202020204" pitchFamily="34" charset="0"/>
              <a:buChar char="•"/>
            </a:pPr>
            <a:r>
              <a:rPr kumimoji="0" lang="en-US" altLang="en-US" b="0" i="1" u="none" strike="noStrike" cap="none" normalizeH="0" baseline="0" dirty="0">
                <a:ln>
                  <a:noFill/>
                </a:ln>
                <a:solidFill>
                  <a:schemeClr val="tx1"/>
                </a:solidFill>
                <a:effectLst/>
                <a:latin typeface="Aptos" panose="020B0004020202020204" pitchFamily="34" charset="0"/>
              </a:rPr>
              <a:t>high binding affinity</a:t>
            </a:r>
            <a:r>
              <a:rPr kumimoji="0" lang="en-US" altLang="en-US" b="0" i="0" u="none" strike="noStrike" cap="none" normalizeH="0" baseline="0" dirty="0">
                <a:ln>
                  <a:noFill/>
                </a:ln>
                <a:solidFill>
                  <a:schemeClr val="tx1"/>
                </a:solidFill>
                <a:effectLst/>
                <a:latin typeface="Aptos" panose="020B0004020202020204" pitchFamily="34" charset="0"/>
              </a:rPr>
              <a:t> with MOR</a:t>
            </a:r>
          </a:p>
          <a:p>
            <a:pPr marL="285750" lvl="2" indent="-285750" eaLnBrk="0" fontAlgn="base" hangingPunct="0">
              <a:spcBef>
                <a:spcPct val="0"/>
              </a:spcBef>
              <a:spcAft>
                <a:spcPct val="0"/>
              </a:spcAft>
              <a:buClrTx/>
              <a:buFont typeface="Arial" panose="020B0604020202020204" pitchFamily="34" charset="0"/>
              <a:buChar char="•"/>
            </a:pPr>
            <a:r>
              <a:rPr kumimoji="0" lang="en-US" altLang="en-US" b="0" i="1" u="none" strike="noStrike" cap="none" normalizeH="0" baseline="0" dirty="0">
                <a:ln>
                  <a:noFill/>
                </a:ln>
                <a:solidFill>
                  <a:schemeClr val="tx1"/>
                </a:solidFill>
                <a:effectLst/>
                <a:latin typeface="Aptos" panose="020B0004020202020204" pitchFamily="34" charset="0"/>
              </a:rPr>
              <a:t>low binding affinity</a:t>
            </a:r>
            <a:r>
              <a:rPr kumimoji="0" lang="en-US" altLang="en-US" b="0" i="0" u="none" strike="noStrike" cap="none" normalizeH="0" baseline="0" dirty="0">
                <a:ln>
                  <a:noFill/>
                </a:ln>
                <a:solidFill>
                  <a:schemeClr val="tx1"/>
                </a:solidFill>
                <a:effectLst/>
                <a:latin typeface="Aptos" panose="020B0004020202020204" pitchFamily="34" charset="0"/>
              </a:rPr>
              <a:t> with CXCR4 and </a:t>
            </a:r>
            <a:r>
              <a:rPr kumimoji="0" lang="en-US" altLang="en-US" b="0" i="0" u="none" strike="noStrike" cap="none" normalizeH="0" baseline="0" dirty="0" err="1">
                <a:ln>
                  <a:noFill/>
                </a:ln>
                <a:solidFill>
                  <a:schemeClr val="tx1"/>
                </a:solidFill>
                <a:effectLst/>
                <a:latin typeface="Aptos" panose="020B0004020202020204" pitchFamily="34" charset="0"/>
              </a:rPr>
              <a:t>hERG</a:t>
            </a:r>
            <a:endParaRPr lang="en-US" altLang="en-US" dirty="0">
              <a:solidFill>
                <a:schemeClr val="tx1"/>
              </a:solidFill>
              <a:latin typeface="Aptos" panose="020B0004020202020204" pitchFamily="34" charset="0"/>
            </a:endParaRPr>
          </a:p>
          <a:p>
            <a:pPr marL="285750" lvl="2"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ptos" panose="020B0004020202020204" pitchFamily="34" charset="0"/>
              </a:rPr>
              <a:t>Based on common health conditions specific proteins were targeted</a:t>
            </a:r>
          </a:p>
          <a:p>
            <a:pPr marL="285750" lvl="2"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ptos" panose="020B0004020202020204" pitchFamily="34" charset="0"/>
              </a:rPr>
              <a:t>T</a:t>
            </a:r>
            <a:r>
              <a:rPr kumimoji="0" lang="en-US" altLang="en-US" i="0" u="none" strike="noStrike" cap="none" normalizeH="0" baseline="0" dirty="0">
                <a:ln>
                  <a:noFill/>
                </a:ln>
                <a:solidFill>
                  <a:schemeClr val="tx1"/>
                </a:solidFill>
                <a:effectLst/>
                <a:latin typeface="Aptos" panose="020B0004020202020204" pitchFamily="34" charset="0"/>
              </a:rPr>
              <a:t>op-right table </a:t>
            </a:r>
            <a:r>
              <a:rPr kumimoji="0" lang="en-US" altLang="en-US" b="0" i="0" u="none" strike="noStrike" cap="none" normalizeH="0" baseline="0" dirty="0">
                <a:ln>
                  <a:noFill/>
                </a:ln>
                <a:solidFill>
                  <a:schemeClr val="tx1"/>
                </a:solidFill>
                <a:effectLst/>
                <a:latin typeface="Aptos" panose="020B0004020202020204" pitchFamily="34" charset="0"/>
              </a:rPr>
              <a:t>shows the screened opioids that are safer than Health Canada-approved opioids.</a:t>
            </a:r>
          </a:p>
          <a:p>
            <a:pPr marL="285750" lvl="2" indent="-285750"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Aptos" panose="020B0004020202020204" pitchFamily="34" charset="0"/>
              </a:rPr>
              <a:t>The </a:t>
            </a:r>
            <a:r>
              <a:rPr kumimoji="0" lang="en-US" altLang="en-US" i="0" u="none" strike="noStrike" cap="none" normalizeH="0" baseline="0" dirty="0">
                <a:ln>
                  <a:noFill/>
                </a:ln>
                <a:solidFill>
                  <a:schemeClr val="tx1"/>
                </a:solidFill>
                <a:effectLst/>
                <a:latin typeface="Aptos" panose="020B0004020202020204" pitchFamily="34" charset="0"/>
              </a:rPr>
              <a:t>bottom-right table </a:t>
            </a:r>
            <a:r>
              <a:rPr kumimoji="0" lang="en-US" altLang="en-US" b="0" i="0" u="none" strike="noStrike" cap="none" normalizeH="0" baseline="0" dirty="0">
                <a:ln>
                  <a:noFill/>
                </a:ln>
                <a:solidFill>
                  <a:schemeClr val="tx1"/>
                </a:solidFill>
                <a:effectLst/>
                <a:latin typeface="Aptos" panose="020B0004020202020204" pitchFamily="34" charset="0"/>
              </a:rPr>
              <a:t>shows improvements in vital proteins such as </a:t>
            </a:r>
            <a:r>
              <a:rPr kumimoji="0" lang="en-US" altLang="en-US" b="0" i="0" u="none" strike="noStrike" cap="none" normalizeH="0" baseline="0" dirty="0" err="1">
                <a:ln>
                  <a:noFill/>
                </a:ln>
                <a:solidFill>
                  <a:schemeClr val="tx1"/>
                </a:solidFill>
                <a:effectLst/>
                <a:latin typeface="Aptos" panose="020B0004020202020204" pitchFamily="34" charset="0"/>
              </a:rPr>
              <a:t>hERG</a:t>
            </a:r>
            <a:r>
              <a:rPr kumimoji="0" lang="en-US" altLang="en-US" b="0" i="0" u="none" strike="noStrike" cap="none" normalizeH="0" baseline="0" dirty="0">
                <a:ln>
                  <a:noFill/>
                </a:ln>
                <a:solidFill>
                  <a:schemeClr val="tx1"/>
                </a:solidFill>
                <a:effectLst/>
                <a:latin typeface="Aptos" panose="020B0004020202020204" pitchFamily="34" charset="0"/>
              </a:rPr>
              <a:t>, AVPR2, CNR1, CXCR2, and CXCR4.</a:t>
            </a:r>
          </a:p>
          <a:p>
            <a:pPr marL="285750" lvl="2" indent="-285750"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Aptos" panose="020B0004020202020204" pitchFamily="34" charset="0"/>
              </a:rPr>
              <a:t>The newly screened drugs demonstrate reduced side effects compared to current opioids.</a:t>
            </a:r>
          </a:p>
        </p:txBody>
      </p:sp>
    </p:spTree>
    <p:extLst>
      <p:ext uri="{BB962C8B-B14F-4D97-AF65-F5344CB8AC3E}">
        <p14:creationId xmlns:p14="http://schemas.microsoft.com/office/powerpoint/2010/main" val="195617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B3C9F309-C589-FB81-E767-1878C4A6D006}"/>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D2F18EA2-7DB3-4E6A-1B61-E16018B4B73D}"/>
              </a:ext>
            </a:extLst>
          </p:cNvPr>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a:extLst>
              <a:ext uri="{FF2B5EF4-FFF2-40B4-BE49-F238E27FC236}">
                <a16:creationId xmlns:a16="http://schemas.microsoft.com/office/drawing/2014/main" id="{F66FBD90-529C-3710-4C38-7422181EAECF}"/>
              </a:ext>
            </a:extLst>
          </p:cNvPr>
          <p:cNvSpPr txBox="1">
            <a:spLocks noGrp="1"/>
          </p:cNvSpPr>
          <p:nvPr>
            <p:ph type="title"/>
          </p:nvPr>
        </p:nvSpPr>
        <p:spPr>
          <a:xfrm flipH="1">
            <a:off x="547692" y="21035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200" dirty="0"/>
              <a:t>Future Improvements and Conclusion</a:t>
            </a:r>
          </a:p>
        </p:txBody>
      </p:sp>
      <p:sp>
        <p:nvSpPr>
          <p:cNvPr id="630" name="Google Shape;630;p34">
            <a:extLst>
              <a:ext uri="{FF2B5EF4-FFF2-40B4-BE49-F238E27FC236}">
                <a16:creationId xmlns:a16="http://schemas.microsoft.com/office/drawing/2014/main" id="{06E13E5D-6B2D-311F-35D0-91EA0F3F6ADA}"/>
              </a:ext>
            </a:extLst>
          </p:cNvPr>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631" name="Google Shape;631;p34">
            <a:extLst>
              <a:ext uri="{FF2B5EF4-FFF2-40B4-BE49-F238E27FC236}">
                <a16:creationId xmlns:a16="http://schemas.microsoft.com/office/drawing/2014/main" id="{E34FE4C2-0446-2A40-432E-B4437DA60007}"/>
              </a:ext>
            </a:extLst>
          </p:cNvPr>
          <p:cNvGrpSpPr/>
          <p:nvPr/>
        </p:nvGrpSpPr>
        <p:grpSpPr>
          <a:xfrm>
            <a:off x="713373" y="154126"/>
            <a:ext cx="727117" cy="770735"/>
            <a:chOff x="5137170" y="1563182"/>
            <a:chExt cx="584358" cy="619462"/>
          </a:xfrm>
        </p:grpSpPr>
        <p:sp>
          <p:nvSpPr>
            <p:cNvPr id="632" name="Google Shape;632;p34">
              <a:extLst>
                <a:ext uri="{FF2B5EF4-FFF2-40B4-BE49-F238E27FC236}">
                  <a16:creationId xmlns:a16="http://schemas.microsoft.com/office/drawing/2014/main" id="{426DB895-8C2B-9FCF-FD49-4D391D0805F5}"/>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a:extLst>
                <a:ext uri="{FF2B5EF4-FFF2-40B4-BE49-F238E27FC236}">
                  <a16:creationId xmlns:a16="http://schemas.microsoft.com/office/drawing/2014/main" id="{83EA96E1-EAD2-9300-900A-5EC2BDB4B07E}"/>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a:extLst>
                <a:ext uri="{FF2B5EF4-FFF2-40B4-BE49-F238E27FC236}">
                  <a16:creationId xmlns:a16="http://schemas.microsoft.com/office/drawing/2014/main" id="{77A2652F-1355-1B1E-691B-895BC7199784}"/>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a:extLst>
                <a:ext uri="{FF2B5EF4-FFF2-40B4-BE49-F238E27FC236}">
                  <a16:creationId xmlns:a16="http://schemas.microsoft.com/office/drawing/2014/main" id="{C683C89B-7227-9E5C-BFC0-A0E104CE47B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a:extLst>
                <a:ext uri="{FF2B5EF4-FFF2-40B4-BE49-F238E27FC236}">
                  <a16:creationId xmlns:a16="http://schemas.microsoft.com/office/drawing/2014/main" id="{FB56D9C4-B45F-D87B-C388-C71B1C6FA911}"/>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a:extLst>
                <a:ext uri="{FF2B5EF4-FFF2-40B4-BE49-F238E27FC236}">
                  <a16:creationId xmlns:a16="http://schemas.microsoft.com/office/drawing/2014/main" id="{B668A644-78FB-BAF8-F8DD-9DD1B133D9FA}"/>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a:extLst>
                <a:ext uri="{FF2B5EF4-FFF2-40B4-BE49-F238E27FC236}">
                  <a16:creationId xmlns:a16="http://schemas.microsoft.com/office/drawing/2014/main" id="{6EB06BD7-D9E0-3138-5C06-089E79048B26}"/>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a:extLst>
                <a:ext uri="{FF2B5EF4-FFF2-40B4-BE49-F238E27FC236}">
                  <a16:creationId xmlns:a16="http://schemas.microsoft.com/office/drawing/2014/main" id="{76DB9E42-6A5E-CC83-9AC7-A637D1326873}"/>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a:extLst>
                <a:ext uri="{FF2B5EF4-FFF2-40B4-BE49-F238E27FC236}">
                  <a16:creationId xmlns:a16="http://schemas.microsoft.com/office/drawing/2014/main" id="{B6F735A8-B26D-B8D8-30BB-67F5FD44975B}"/>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a:extLst>
                <a:ext uri="{FF2B5EF4-FFF2-40B4-BE49-F238E27FC236}">
                  <a16:creationId xmlns:a16="http://schemas.microsoft.com/office/drawing/2014/main" id="{EFC0494C-3F4F-A7A2-89AB-9E01282CC051}"/>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a:extLst>
                <a:ext uri="{FF2B5EF4-FFF2-40B4-BE49-F238E27FC236}">
                  <a16:creationId xmlns:a16="http://schemas.microsoft.com/office/drawing/2014/main" id="{F0FFC2A2-8960-5CAA-9C7A-DE3D70D75B2D}"/>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a:extLst>
                <a:ext uri="{FF2B5EF4-FFF2-40B4-BE49-F238E27FC236}">
                  <a16:creationId xmlns:a16="http://schemas.microsoft.com/office/drawing/2014/main" id="{4547E121-C929-3DAA-C78B-2D3AE43EEEA4}"/>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a:extLst>
                <a:ext uri="{FF2B5EF4-FFF2-40B4-BE49-F238E27FC236}">
                  <a16:creationId xmlns:a16="http://schemas.microsoft.com/office/drawing/2014/main" id="{363813DF-0D6F-8357-DEFA-05D1DD70CAA9}"/>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a:extLst>
                <a:ext uri="{FF2B5EF4-FFF2-40B4-BE49-F238E27FC236}">
                  <a16:creationId xmlns:a16="http://schemas.microsoft.com/office/drawing/2014/main" id="{B7BDB71E-CD65-4F70-A48E-15D23A844F01}"/>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a:extLst>
                <a:ext uri="{FF2B5EF4-FFF2-40B4-BE49-F238E27FC236}">
                  <a16:creationId xmlns:a16="http://schemas.microsoft.com/office/drawing/2014/main" id="{C23334AE-FE5B-24B4-112D-4320226023B9}"/>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a:extLst>
                <a:ext uri="{FF2B5EF4-FFF2-40B4-BE49-F238E27FC236}">
                  <a16:creationId xmlns:a16="http://schemas.microsoft.com/office/drawing/2014/main" id="{9F956F49-3FD0-6163-F39D-2AA759F0E498}"/>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a:extLst>
              <a:ext uri="{FF2B5EF4-FFF2-40B4-BE49-F238E27FC236}">
                <a16:creationId xmlns:a16="http://schemas.microsoft.com/office/drawing/2014/main" id="{5393635E-6BD6-CA93-1B1D-466FAA804C82}"/>
              </a:ext>
            </a:extLst>
          </p:cNvPr>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a:extLst>
              <a:ext uri="{FF2B5EF4-FFF2-40B4-BE49-F238E27FC236}">
                <a16:creationId xmlns:a16="http://schemas.microsoft.com/office/drawing/2014/main" id="{3597F90C-EFC8-8411-613D-E1DAB6826F78}"/>
              </a:ext>
            </a:extLst>
          </p:cNvPr>
          <p:cNvGrpSpPr/>
          <p:nvPr/>
        </p:nvGrpSpPr>
        <p:grpSpPr>
          <a:xfrm>
            <a:off x="4652331" y="604933"/>
            <a:ext cx="4273816" cy="4283197"/>
            <a:chOff x="4351875" y="515724"/>
            <a:chExt cx="4273816" cy="4283197"/>
          </a:xfrm>
        </p:grpSpPr>
        <p:grpSp>
          <p:nvGrpSpPr>
            <p:cNvPr id="650" name="Google Shape;650;p34">
              <a:extLst>
                <a:ext uri="{FF2B5EF4-FFF2-40B4-BE49-F238E27FC236}">
                  <a16:creationId xmlns:a16="http://schemas.microsoft.com/office/drawing/2014/main" id="{51C48272-5ECE-7D69-FAD8-87901D254EB1}"/>
                </a:ext>
              </a:extLst>
            </p:cNvPr>
            <p:cNvGrpSpPr/>
            <p:nvPr/>
          </p:nvGrpSpPr>
          <p:grpSpPr>
            <a:xfrm>
              <a:off x="4796749" y="1094800"/>
              <a:ext cx="3498385" cy="2954272"/>
              <a:chOff x="4796749" y="1094800"/>
              <a:chExt cx="3498385" cy="2954272"/>
            </a:xfrm>
          </p:grpSpPr>
          <p:sp>
            <p:nvSpPr>
              <p:cNvPr id="651" name="Google Shape;651;p34">
                <a:extLst>
                  <a:ext uri="{FF2B5EF4-FFF2-40B4-BE49-F238E27FC236}">
                    <a16:creationId xmlns:a16="http://schemas.microsoft.com/office/drawing/2014/main" id="{799C6443-E2FA-4235-6C22-C59853235E2C}"/>
                  </a:ext>
                </a:extLst>
              </p:cNvPr>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a:extLst>
                  <a:ext uri="{FF2B5EF4-FFF2-40B4-BE49-F238E27FC236}">
                    <a16:creationId xmlns:a16="http://schemas.microsoft.com/office/drawing/2014/main" id="{A46B0092-A5E1-ACDA-3C8F-0EAAB51E81F1}"/>
                  </a:ext>
                </a:extLst>
              </p:cNvPr>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a:extLst>
                  <a:ext uri="{FF2B5EF4-FFF2-40B4-BE49-F238E27FC236}">
                    <a16:creationId xmlns:a16="http://schemas.microsoft.com/office/drawing/2014/main" id="{8D3F3ED4-E048-B64D-F687-3B167C2A563E}"/>
                  </a:ext>
                </a:extLst>
              </p:cNvPr>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a:extLst>
                  <a:ext uri="{FF2B5EF4-FFF2-40B4-BE49-F238E27FC236}">
                    <a16:creationId xmlns:a16="http://schemas.microsoft.com/office/drawing/2014/main" id="{DD93A197-69FC-0D9C-3FB7-5853EA37529C}"/>
                  </a:ext>
                </a:extLst>
              </p:cNvPr>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a:extLst>
                  <a:ext uri="{FF2B5EF4-FFF2-40B4-BE49-F238E27FC236}">
                    <a16:creationId xmlns:a16="http://schemas.microsoft.com/office/drawing/2014/main" id="{C5B7C11C-5695-65D8-1B09-AFE52D7EB63D}"/>
                  </a:ext>
                </a:extLst>
              </p:cNvPr>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a:extLst>
                  <a:ext uri="{FF2B5EF4-FFF2-40B4-BE49-F238E27FC236}">
                    <a16:creationId xmlns:a16="http://schemas.microsoft.com/office/drawing/2014/main" id="{5CA1E2D4-32F2-C4CD-43B8-C02898C0F1F3}"/>
                  </a:ext>
                </a:extLst>
              </p:cNvPr>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a:extLst>
                  <a:ext uri="{FF2B5EF4-FFF2-40B4-BE49-F238E27FC236}">
                    <a16:creationId xmlns:a16="http://schemas.microsoft.com/office/drawing/2014/main" id="{E33A65E7-D68B-167D-085F-BCB6AF80332F}"/>
                  </a:ext>
                </a:extLst>
              </p:cNvPr>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a:extLst>
                  <a:ext uri="{FF2B5EF4-FFF2-40B4-BE49-F238E27FC236}">
                    <a16:creationId xmlns:a16="http://schemas.microsoft.com/office/drawing/2014/main" id="{FEF4FB3D-54E2-1173-1D28-C446EEC8648B}"/>
                  </a:ext>
                </a:extLst>
              </p:cNvPr>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a:extLst>
                  <a:ext uri="{FF2B5EF4-FFF2-40B4-BE49-F238E27FC236}">
                    <a16:creationId xmlns:a16="http://schemas.microsoft.com/office/drawing/2014/main" id="{3259641E-E586-7A26-50F0-D7908A7659B6}"/>
                  </a:ext>
                </a:extLst>
              </p:cNvPr>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a:extLst>
                  <a:ext uri="{FF2B5EF4-FFF2-40B4-BE49-F238E27FC236}">
                    <a16:creationId xmlns:a16="http://schemas.microsoft.com/office/drawing/2014/main" id="{FEC2830E-64F7-4FAB-8D1A-EC78E33A063C}"/>
                  </a:ext>
                </a:extLst>
              </p:cNvPr>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a:extLst>
                  <a:ext uri="{FF2B5EF4-FFF2-40B4-BE49-F238E27FC236}">
                    <a16:creationId xmlns:a16="http://schemas.microsoft.com/office/drawing/2014/main" id="{1480671F-1E4C-EA3A-668F-8C6CF9D744DF}"/>
                  </a:ext>
                </a:extLst>
              </p:cNvPr>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a:extLst>
                  <a:ext uri="{FF2B5EF4-FFF2-40B4-BE49-F238E27FC236}">
                    <a16:creationId xmlns:a16="http://schemas.microsoft.com/office/drawing/2014/main" id="{0BAD1C54-6BD3-578B-83CC-41172295EC29}"/>
                  </a:ext>
                </a:extLst>
              </p:cNvPr>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a:extLst>
                  <a:ext uri="{FF2B5EF4-FFF2-40B4-BE49-F238E27FC236}">
                    <a16:creationId xmlns:a16="http://schemas.microsoft.com/office/drawing/2014/main" id="{408976FF-9AEC-ED49-AAAA-7AD0DF2E166A}"/>
                  </a:ext>
                </a:extLst>
              </p:cNvPr>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a:extLst>
                  <a:ext uri="{FF2B5EF4-FFF2-40B4-BE49-F238E27FC236}">
                    <a16:creationId xmlns:a16="http://schemas.microsoft.com/office/drawing/2014/main" id="{BD906031-D5E7-CD99-9C0C-AF92CDBBD444}"/>
                  </a:ext>
                </a:extLst>
              </p:cNvPr>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a:extLst>
                  <a:ext uri="{FF2B5EF4-FFF2-40B4-BE49-F238E27FC236}">
                    <a16:creationId xmlns:a16="http://schemas.microsoft.com/office/drawing/2014/main" id="{E11BFE5D-2FBF-96A0-1A83-99EE647746A9}"/>
                  </a:ext>
                </a:extLst>
              </p:cNvPr>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a:extLst>
                  <a:ext uri="{FF2B5EF4-FFF2-40B4-BE49-F238E27FC236}">
                    <a16:creationId xmlns:a16="http://schemas.microsoft.com/office/drawing/2014/main" id="{45BF85F8-6BF5-4087-1F5B-61CE3DCD2277}"/>
                  </a:ext>
                </a:extLst>
              </p:cNvPr>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a:extLst>
                  <a:ext uri="{FF2B5EF4-FFF2-40B4-BE49-F238E27FC236}">
                    <a16:creationId xmlns:a16="http://schemas.microsoft.com/office/drawing/2014/main" id="{E6DFB236-13D7-EB06-F07A-86D5F32598D1}"/>
                  </a:ext>
                </a:extLst>
              </p:cNvPr>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a:extLst>
                  <a:ext uri="{FF2B5EF4-FFF2-40B4-BE49-F238E27FC236}">
                    <a16:creationId xmlns:a16="http://schemas.microsoft.com/office/drawing/2014/main" id="{2184631B-84C6-168B-88F8-48EE45A2B372}"/>
                  </a:ext>
                </a:extLst>
              </p:cNvPr>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a:extLst>
                  <a:ext uri="{FF2B5EF4-FFF2-40B4-BE49-F238E27FC236}">
                    <a16:creationId xmlns:a16="http://schemas.microsoft.com/office/drawing/2014/main" id="{F3E5A59F-D293-E553-2E9D-EAE34229DF86}"/>
                  </a:ext>
                </a:extLst>
              </p:cNvPr>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a:extLst>
                  <a:ext uri="{FF2B5EF4-FFF2-40B4-BE49-F238E27FC236}">
                    <a16:creationId xmlns:a16="http://schemas.microsoft.com/office/drawing/2014/main" id="{1EDFDD69-3622-1031-0008-CA2895E14D34}"/>
                  </a:ext>
                </a:extLst>
              </p:cNvPr>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a:extLst>
                  <a:ext uri="{FF2B5EF4-FFF2-40B4-BE49-F238E27FC236}">
                    <a16:creationId xmlns:a16="http://schemas.microsoft.com/office/drawing/2014/main" id="{6B61EAC9-B734-708E-294A-AE0E7A289E22}"/>
                  </a:ext>
                </a:extLst>
              </p:cNvPr>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a:extLst>
                  <a:ext uri="{FF2B5EF4-FFF2-40B4-BE49-F238E27FC236}">
                    <a16:creationId xmlns:a16="http://schemas.microsoft.com/office/drawing/2014/main" id="{3C18BBEA-6E39-31DB-CF97-B01C78EFEC74}"/>
                  </a:ext>
                </a:extLst>
              </p:cNvPr>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a:extLst>
                  <a:ext uri="{FF2B5EF4-FFF2-40B4-BE49-F238E27FC236}">
                    <a16:creationId xmlns:a16="http://schemas.microsoft.com/office/drawing/2014/main" id="{8ABEB009-6148-43BD-3588-C11433F2DC74}"/>
                  </a:ext>
                </a:extLst>
              </p:cNvPr>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a:extLst>
                  <a:ext uri="{FF2B5EF4-FFF2-40B4-BE49-F238E27FC236}">
                    <a16:creationId xmlns:a16="http://schemas.microsoft.com/office/drawing/2014/main" id="{473FC1AB-55EC-D970-1EF4-B4BA920A2183}"/>
                  </a:ext>
                </a:extLst>
              </p:cNvPr>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a:extLst>
                  <a:ext uri="{FF2B5EF4-FFF2-40B4-BE49-F238E27FC236}">
                    <a16:creationId xmlns:a16="http://schemas.microsoft.com/office/drawing/2014/main" id="{2093CEF0-20F3-A466-7127-E47DC9ED2510}"/>
                  </a:ext>
                </a:extLst>
              </p:cNvPr>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a:extLst>
                  <a:ext uri="{FF2B5EF4-FFF2-40B4-BE49-F238E27FC236}">
                    <a16:creationId xmlns:a16="http://schemas.microsoft.com/office/drawing/2014/main" id="{FC510960-C416-1651-EA91-36A9A9DA1C12}"/>
                  </a:ext>
                </a:extLst>
              </p:cNvPr>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a:extLst>
                  <a:ext uri="{FF2B5EF4-FFF2-40B4-BE49-F238E27FC236}">
                    <a16:creationId xmlns:a16="http://schemas.microsoft.com/office/drawing/2014/main" id="{D37EE786-FC2B-1CAA-A14D-119954A24D54}"/>
                  </a:ext>
                </a:extLst>
              </p:cNvPr>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a:extLst>
                  <a:ext uri="{FF2B5EF4-FFF2-40B4-BE49-F238E27FC236}">
                    <a16:creationId xmlns:a16="http://schemas.microsoft.com/office/drawing/2014/main" id="{8F41DB32-136B-A04C-48B9-2C32FB0AEBDC}"/>
                  </a:ext>
                </a:extLst>
              </p:cNvPr>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a:extLst>
                  <a:ext uri="{FF2B5EF4-FFF2-40B4-BE49-F238E27FC236}">
                    <a16:creationId xmlns:a16="http://schemas.microsoft.com/office/drawing/2014/main" id="{6DA39135-135B-F1FF-2202-306D4D03CE74}"/>
                  </a:ext>
                </a:extLst>
              </p:cNvPr>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a:extLst>
                  <a:ext uri="{FF2B5EF4-FFF2-40B4-BE49-F238E27FC236}">
                    <a16:creationId xmlns:a16="http://schemas.microsoft.com/office/drawing/2014/main" id="{971D2E52-1B58-0623-BF00-1953EF4D4281}"/>
                  </a:ext>
                </a:extLst>
              </p:cNvPr>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a:extLst>
                  <a:ext uri="{FF2B5EF4-FFF2-40B4-BE49-F238E27FC236}">
                    <a16:creationId xmlns:a16="http://schemas.microsoft.com/office/drawing/2014/main" id="{3EE39C4D-50FF-B706-FEAE-DE362E98E33A}"/>
                  </a:ext>
                </a:extLst>
              </p:cNvPr>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a:extLst>
                  <a:ext uri="{FF2B5EF4-FFF2-40B4-BE49-F238E27FC236}">
                    <a16:creationId xmlns:a16="http://schemas.microsoft.com/office/drawing/2014/main" id="{3F0CE55C-7E6B-8B48-F3B9-A99B9FA60EF6}"/>
                  </a:ext>
                </a:extLst>
              </p:cNvPr>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a:extLst>
                  <a:ext uri="{FF2B5EF4-FFF2-40B4-BE49-F238E27FC236}">
                    <a16:creationId xmlns:a16="http://schemas.microsoft.com/office/drawing/2014/main" id="{BD78860E-C030-BF6D-532E-722C601A9F90}"/>
                  </a:ext>
                </a:extLst>
              </p:cNvPr>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a:extLst>
                  <a:ext uri="{FF2B5EF4-FFF2-40B4-BE49-F238E27FC236}">
                    <a16:creationId xmlns:a16="http://schemas.microsoft.com/office/drawing/2014/main" id="{9D3409F8-287F-65DE-C1FA-20F878533612}"/>
                  </a:ext>
                </a:extLst>
              </p:cNvPr>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a:extLst>
                  <a:ext uri="{FF2B5EF4-FFF2-40B4-BE49-F238E27FC236}">
                    <a16:creationId xmlns:a16="http://schemas.microsoft.com/office/drawing/2014/main" id="{8BE3789B-579F-473F-DAE0-6B4DBC84FFD7}"/>
                  </a:ext>
                </a:extLst>
              </p:cNvPr>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a:extLst>
                  <a:ext uri="{FF2B5EF4-FFF2-40B4-BE49-F238E27FC236}">
                    <a16:creationId xmlns:a16="http://schemas.microsoft.com/office/drawing/2014/main" id="{117A2AD1-A54C-CBF4-B467-74CEC3A8C30A}"/>
                  </a:ext>
                </a:extLst>
              </p:cNvPr>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a:extLst>
                  <a:ext uri="{FF2B5EF4-FFF2-40B4-BE49-F238E27FC236}">
                    <a16:creationId xmlns:a16="http://schemas.microsoft.com/office/drawing/2014/main" id="{02A2CF59-EF4F-042B-B764-CE6207E2F059}"/>
                  </a:ext>
                </a:extLst>
              </p:cNvPr>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a:extLst>
                  <a:ext uri="{FF2B5EF4-FFF2-40B4-BE49-F238E27FC236}">
                    <a16:creationId xmlns:a16="http://schemas.microsoft.com/office/drawing/2014/main" id="{22D986DC-005A-0292-EA9C-C95A0597D9AE}"/>
                  </a:ext>
                </a:extLst>
              </p:cNvPr>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a:extLst>
                  <a:ext uri="{FF2B5EF4-FFF2-40B4-BE49-F238E27FC236}">
                    <a16:creationId xmlns:a16="http://schemas.microsoft.com/office/drawing/2014/main" id="{30E8C093-654D-D8C3-4C61-9D4F3F3C7969}"/>
                  </a:ext>
                </a:extLst>
              </p:cNvPr>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a:extLst>
                  <a:ext uri="{FF2B5EF4-FFF2-40B4-BE49-F238E27FC236}">
                    <a16:creationId xmlns:a16="http://schemas.microsoft.com/office/drawing/2014/main" id="{8FCA2C07-7E5A-E6E4-8F07-115632090CB7}"/>
                  </a:ext>
                </a:extLst>
              </p:cNvPr>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a:extLst>
                  <a:ext uri="{FF2B5EF4-FFF2-40B4-BE49-F238E27FC236}">
                    <a16:creationId xmlns:a16="http://schemas.microsoft.com/office/drawing/2014/main" id="{3308D7C6-C43E-3D82-A33D-3F89643FADCF}"/>
                  </a:ext>
                </a:extLst>
              </p:cNvPr>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a:extLst>
                  <a:ext uri="{FF2B5EF4-FFF2-40B4-BE49-F238E27FC236}">
                    <a16:creationId xmlns:a16="http://schemas.microsoft.com/office/drawing/2014/main" id="{7B40C5D0-0682-F74B-7042-42F09A786ECC}"/>
                  </a:ext>
                </a:extLst>
              </p:cNvPr>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a:extLst>
                  <a:ext uri="{FF2B5EF4-FFF2-40B4-BE49-F238E27FC236}">
                    <a16:creationId xmlns:a16="http://schemas.microsoft.com/office/drawing/2014/main" id="{0B3B555A-BA63-0717-F4F5-D921ADD7A0C0}"/>
                  </a:ext>
                </a:extLst>
              </p:cNvPr>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a:extLst>
                  <a:ext uri="{FF2B5EF4-FFF2-40B4-BE49-F238E27FC236}">
                    <a16:creationId xmlns:a16="http://schemas.microsoft.com/office/drawing/2014/main" id="{DAC929E1-A7C1-015C-3BF1-2CF7A9F06C22}"/>
                  </a:ext>
                </a:extLst>
              </p:cNvPr>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a:extLst>
                  <a:ext uri="{FF2B5EF4-FFF2-40B4-BE49-F238E27FC236}">
                    <a16:creationId xmlns:a16="http://schemas.microsoft.com/office/drawing/2014/main" id="{7D8F1D13-CA57-6FAE-EA29-7EDC416F0A3F}"/>
                  </a:ext>
                </a:extLst>
              </p:cNvPr>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a:extLst>
                  <a:ext uri="{FF2B5EF4-FFF2-40B4-BE49-F238E27FC236}">
                    <a16:creationId xmlns:a16="http://schemas.microsoft.com/office/drawing/2014/main" id="{81C226EE-A11F-07F0-F997-BD5472F246A3}"/>
                  </a:ext>
                </a:extLst>
              </p:cNvPr>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a:extLst>
                  <a:ext uri="{FF2B5EF4-FFF2-40B4-BE49-F238E27FC236}">
                    <a16:creationId xmlns:a16="http://schemas.microsoft.com/office/drawing/2014/main" id="{49A0ABB4-5E6D-7E53-937F-0916E63F1C2E}"/>
                  </a:ext>
                </a:extLst>
              </p:cNvPr>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a:extLst>
                  <a:ext uri="{FF2B5EF4-FFF2-40B4-BE49-F238E27FC236}">
                    <a16:creationId xmlns:a16="http://schemas.microsoft.com/office/drawing/2014/main" id="{B76BD9A7-B6E6-12F9-D27A-02B528634FA1}"/>
                  </a:ext>
                </a:extLst>
              </p:cNvPr>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a:extLst>
                  <a:ext uri="{FF2B5EF4-FFF2-40B4-BE49-F238E27FC236}">
                    <a16:creationId xmlns:a16="http://schemas.microsoft.com/office/drawing/2014/main" id="{3AAA99B9-ED25-8D02-F676-C1A2CE1CC002}"/>
                  </a:ext>
                </a:extLst>
              </p:cNvPr>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a:extLst>
                  <a:ext uri="{FF2B5EF4-FFF2-40B4-BE49-F238E27FC236}">
                    <a16:creationId xmlns:a16="http://schemas.microsoft.com/office/drawing/2014/main" id="{B2FF864F-E050-9B1A-1D6F-9183A3174AC7}"/>
                  </a:ext>
                </a:extLst>
              </p:cNvPr>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a:extLst>
                  <a:ext uri="{FF2B5EF4-FFF2-40B4-BE49-F238E27FC236}">
                    <a16:creationId xmlns:a16="http://schemas.microsoft.com/office/drawing/2014/main" id="{881A80AE-D2C2-7764-425F-27BB94C12F87}"/>
                  </a:ext>
                </a:extLst>
              </p:cNvPr>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a:extLst>
                  <a:ext uri="{FF2B5EF4-FFF2-40B4-BE49-F238E27FC236}">
                    <a16:creationId xmlns:a16="http://schemas.microsoft.com/office/drawing/2014/main" id="{DB992F1D-A0B9-1306-4161-3D948ACA7F3B}"/>
                  </a:ext>
                </a:extLst>
              </p:cNvPr>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a:extLst>
                  <a:ext uri="{FF2B5EF4-FFF2-40B4-BE49-F238E27FC236}">
                    <a16:creationId xmlns:a16="http://schemas.microsoft.com/office/drawing/2014/main" id="{1CBD99AB-E982-E31C-F7AA-9786C99FC4BC}"/>
                  </a:ext>
                </a:extLst>
              </p:cNvPr>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a:extLst>
                  <a:ext uri="{FF2B5EF4-FFF2-40B4-BE49-F238E27FC236}">
                    <a16:creationId xmlns:a16="http://schemas.microsoft.com/office/drawing/2014/main" id="{B1FA47AD-7D63-706B-1842-16DBDEDF66E4}"/>
                  </a:ext>
                </a:extLst>
              </p:cNvPr>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a:extLst>
                  <a:ext uri="{FF2B5EF4-FFF2-40B4-BE49-F238E27FC236}">
                    <a16:creationId xmlns:a16="http://schemas.microsoft.com/office/drawing/2014/main" id="{31D581BA-8D54-00DA-7B61-268587AD2501}"/>
                  </a:ext>
                </a:extLst>
              </p:cNvPr>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a:extLst>
                  <a:ext uri="{FF2B5EF4-FFF2-40B4-BE49-F238E27FC236}">
                    <a16:creationId xmlns:a16="http://schemas.microsoft.com/office/drawing/2014/main" id="{3C226CAF-FB61-D6B7-62EC-7073DD55D3B7}"/>
                  </a:ext>
                </a:extLst>
              </p:cNvPr>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a:extLst>
                  <a:ext uri="{FF2B5EF4-FFF2-40B4-BE49-F238E27FC236}">
                    <a16:creationId xmlns:a16="http://schemas.microsoft.com/office/drawing/2014/main" id="{1F8438DD-BFE8-E879-9573-D486554748FC}"/>
                  </a:ext>
                </a:extLst>
              </p:cNvPr>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a:extLst>
                  <a:ext uri="{FF2B5EF4-FFF2-40B4-BE49-F238E27FC236}">
                    <a16:creationId xmlns:a16="http://schemas.microsoft.com/office/drawing/2014/main" id="{5BACB541-FCC1-E5F0-C822-9EB1E5B3DD32}"/>
                  </a:ext>
                </a:extLst>
              </p:cNvPr>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a:extLst>
                  <a:ext uri="{FF2B5EF4-FFF2-40B4-BE49-F238E27FC236}">
                    <a16:creationId xmlns:a16="http://schemas.microsoft.com/office/drawing/2014/main" id="{99052DBB-76ED-3A21-86AD-083D13A3461C}"/>
                  </a:ext>
                </a:extLst>
              </p:cNvPr>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a:extLst>
                  <a:ext uri="{FF2B5EF4-FFF2-40B4-BE49-F238E27FC236}">
                    <a16:creationId xmlns:a16="http://schemas.microsoft.com/office/drawing/2014/main" id="{C426CE22-05F8-18E8-AEC7-C7649B3FCC69}"/>
                  </a:ext>
                </a:extLst>
              </p:cNvPr>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a:extLst>
                  <a:ext uri="{FF2B5EF4-FFF2-40B4-BE49-F238E27FC236}">
                    <a16:creationId xmlns:a16="http://schemas.microsoft.com/office/drawing/2014/main" id="{4A38323A-B2BD-7F8D-1911-77D987C55DF5}"/>
                  </a:ext>
                </a:extLst>
              </p:cNvPr>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a:extLst>
                  <a:ext uri="{FF2B5EF4-FFF2-40B4-BE49-F238E27FC236}">
                    <a16:creationId xmlns:a16="http://schemas.microsoft.com/office/drawing/2014/main" id="{1D41958A-C457-6C49-5FA6-F66D4E77130C}"/>
                  </a:ext>
                </a:extLst>
              </p:cNvPr>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a:extLst>
                  <a:ext uri="{FF2B5EF4-FFF2-40B4-BE49-F238E27FC236}">
                    <a16:creationId xmlns:a16="http://schemas.microsoft.com/office/drawing/2014/main" id="{615AC28C-4621-A39C-F8EE-4C5613DFE7A9}"/>
                  </a:ext>
                </a:extLst>
              </p:cNvPr>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a:extLst>
                  <a:ext uri="{FF2B5EF4-FFF2-40B4-BE49-F238E27FC236}">
                    <a16:creationId xmlns:a16="http://schemas.microsoft.com/office/drawing/2014/main" id="{26DF5305-4677-4165-CD20-4DEBADA2076D}"/>
                  </a:ext>
                </a:extLst>
              </p:cNvPr>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a:extLst>
                  <a:ext uri="{FF2B5EF4-FFF2-40B4-BE49-F238E27FC236}">
                    <a16:creationId xmlns:a16="http://schemas.microsoft.com/office/drawing/2014/main" id="{7A383CAE-8708-3A0D-9E7A-6AACB9747A17}"/>
                  </a:ext>
                </a:extLst>
              </p:cNvPr>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a:extLst>
                  <a:ext uri="{FF2B5EF4-FFF2-40B4-BE49-F238E27FC236}">
                    <a16:creationId xmlns:a16="http://schemas.microsoft.com/office/drawing/2014/main" id="{9F99E7C3-DB0E-F62B-410E-D42B924AB1AB}"/>
                  </a:ext>
                </a:extLst>
              </p:cNvPr>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a:extLst>
                  <a:ext uri="{FF2B5EF4-FFF2-40B4-BE49-F238E27FC236}">
                    <a16:creationId xmlns:a16="http://schemas.microsoft.com/office/drawing/2014/main" id="{737474A4-63F6-68D7-0607-26A3A3340ADC}"/>
                  </a:ext>
                </a:extLst>
              </p:cNvPr>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a:extLst>
                  <a:ext uri="{FF2B5EF4-FFF2-40B4-BE49-F238E27FC236}">
                    <a16:creationId xmlns:a16="http://schemas.microsoft.com/office/drawing/2014/main" id="{DD103F21-6AC1-E961-4406-3EF26E492CFB}"/>
                  </a:ext>
                </a:extLst>
              </p:cNvPr>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a:extLst>
                  <a:ext uri="{FF2B5EF4-FFF2-40B4-BE49-F238E27FC236}">
                    <a16:creationId xmlns:a16="http://schemas.microsoft.com/office/drawing/2014/main" id="{AE2B0975-1B1A-3A6D-F7C1-43673DB6122B}"/>
                  </a:ext>
                </a:extLst>
              </p:cNvPr>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a:extLst>
                  <a:ext uri="{FF2B5EF4-FFF2-40B4-BE49-F238E27FC236}">
                    <a16:creationId xmlns:a16="http://schemas.microsoft.com/office/drawing/2014/main" id="{803120BD-50D8-35CF-BBE4-C43661B0CBEA}"/>
                  </a:ext>
                </a:extLst>
              </p:cNvPr>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a:extLst>
                  <a:ext uri="{FF2B5EF4-FFF2-40B4-BE49-F238E27FC236}">
                    <a16:creationId xmlns:a16="http://schemas.microsoft.com/office/drawing/2014/main" id="{971F7426-5080-19B9-AE85-268ACD376038}"/>
                  </a:ext>
                </a:extLst>
              </p:cNvPr>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a:extLst>
                  <a:ext uri="{FF2B5EF4-FFF2-40B4-BE49-F238E27FC236}">
                    <a16:creationId xmlns:a16="http://schemas.microsoft.com/office/drawing/2014/main" id="{8DFBAAAB-ABC1-BE21-2028-8623A7CFE7A2}"/>
                  </a:ext>
                </a:extLst>
              </p:cNvPr>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a:extLst>
                  <a:ext uri="{FF2B5EF4-FFF2-40B4-BE49-F238E27FC236}">
                    <a16:creationId xmlns:a16="http://schemas.microsoft.com/office/drawing/2014/main" id="{137E8251-C059-A190-88F3-7DDC62FE5937}"/>
                  </a:ext>
                </a:extLst>
              </p:cNvPr>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a:extLst>
                  <a:ext uri="{FF2B5EF4-FFF2-40B4-BE49-F238E27FC236}">
                    <a16:creationId xmlns:a16="http://schemas.microsoft.com/office/drawing/2014/main" id="{0C807753-ABA9-1AC4-98C4-93DB67C817A2}"/>
                  </a:ext>
                </a:extLst>
              </p:cNvPr>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a:extLst>
                  <a:ext uri="{FF2B5EF4-FFF2-40B4-BE49-F238E27FC236}">
                    <a16:creationId xmlns:a16="http://schemas.microsoft.com/office/drawing/2014/main" id="{603C348B-4828-9D53-4FA4-1FCF0062618C}"/>
                  </a:ext>
                </a:extLst>
              </p:cNvPr>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a:extLst>
                  <a:ext uri="{FF2B5EF4-FFF2-40B4-BE49-F238E27FC236}">
                    <a16:creationId xmlns:a16="http://schemas.microsoft.com/office/drawing/2014/main" id="{CA98BFB2-3CCC-38FC-AFB3-08ACA63188E1}"/>
                  </a:ext>
                </a:extLst>
              </p:cNvPr>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a:extLst>
                  <a:ext uri="{FF2B5EF4-FFF2-40B4-BE49-F238E27FC236}">
                    <a16:creationId xmlns:a16="http://schemas.microsoft.com/office/drawing/2014/main" id="{B8163EAB-1BB1-B295-63D0-B8A157B1ADC5}"/>
                  </a:ext>
                </a:extLst>
              </p:cNvPr>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a:extLst>
                  <a:ext uri="{FF2B5EF4-FFF2-40B4-BE49-F238E27FC236}">
                    <a16:creationId xmlns:a16="http://schemas.microsoft.com/office/drawing/2014/main" id="{5B1C2530-197E-AC3D-FCEF-F65B09702CB7}"/>
                  </a:ext>
                </a:extLst>
              </p:cNvPr>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a:extLst>
                  <a:ext uri="{FF2B5EF4-FFF2-40B4-BE49-F238E27FC236}">
                    <a16:creationId xmlns:a16="http://schemas.microsoft.com/office/drawing/2014/main" id="{1EB90BE0-A9CA-F97F-6BC3-DAF29FCCFD96}"/>
                  </a:ext>
                </a:extLst>
              </p:cNvPr>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a:extLst>
                  <a:ext uri="{FF2B5EF4-FFF2-40B4-BE49-F238E27FC236}">
                    <a16:creationId xmlns:a16="http://schemas.microsoft.com/office/drawing/2014/main" id="{07D0C87B-E363-7D68-1278-AC0067D0D28C}"/>
                  </a:ext>
                </a:extLst>
              </p:cNvPr>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a:extLst>
                  <a:ext uri="{FF2B5EF4-FFF2-40B4-BE49-F238E27FC236}">
                    <a16:creationId xmlns:a16="http://schemas.microsoft.com/office/drawing/2014/main" id="{F58584B8-40B1-D7F6-156A-BF976BC0AE77}"/>
                  </a:ext>
                </a:extLst>
              </p:cNvPr>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a:extLst>
                  <a:ext uri="{FF2B5EF4-FFF2-40B4-BE49-F238E27FC236}">
                    <a16:creationId xmlns:a16="http://schemas.microsoft.com/office/drawing/2014/main" id="{A2283ED8-04EA-7A34-4108-8DA68F80344D}"/>
                  </a:ext>
                </a:extLst>
              </p:cNvPr>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a:extLst>
                  <a:ext uri="{FF2B5EF4-FFF2-40B4-BE49-F238E27FC236}">
                    <a16:creationId xmlns:a16="http://schemas.microsoft.com/office/drawing/2014/main" id="{8FED210B-8A0B-782D-F152-58FB971EE898}"/>
                  </a:ext>
                </a:extLst>
              </p:cNvPr>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a:extLst>
                  <a:ext uri="{FF2B5EF4-FFF2-40B4-BE49-F238E27FC236}">
                    <a16:creationId xmlns:a16="http://schemas.microsoft.com/office/drawing/2014/main" id="{C3A13C17-CB43-1B4A-286B-F74032A71522}"/>
                  </a:ext>
                </a:extLst>
              </p:cNvPr>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a:extLst>
                  <a:ext uri="{FF2B5EF4-FFF2-40B4-BE49-F238E27FC236}">
                    <a16:creationId xmlns:a16="http://schemas.microsoft.com/office/drawing/2014/main" id="{2404D910-4B65-4B6C-8F7D-D3394FA70F38}"/>
                  </a:ext>
                </a:extLst>
              </p:cNvPr>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a:extLst>
                  <a:ext uri="{FF2B5EF4-FFF2-40B4-BE49-F238E27FC236}">
                    <a16:creationId xmlns:a16="http://schemas.microsoft.com/office/drawing/2014/main" id="{5570F6DA-A88F-3659-B8CB-D88BDBE91105}"/>
                  </a:ext>
                </a:extLst>
              </p:cNvPr>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a:extLst>
                  <a:ext uri="{FF2B5EF4-FFF2-40B4-BE49-F238E27FC236}">
                    <a16:creationId xmlns:a16="http://schemas.microsoft.com/office/drawing/2014/main" id="{7CBD9D52-FB2B-7770-7828-28AC6E886F3D}"/>
                  </a:ext>
                </a:extLst>
              </p:cNvPr>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a:extLst>
                  <a:ext uri="{FF2B5EF4-FFF2-40B4-BE49-F238E27FC236}">
                    <a16:creationId xmlns:a16="http://schemas.microsoft.com/office/drawing/2014/main" id="{83B0F5E5-5E2C-F92A-623A-85F17AB76E59}"/>
                  </a:ext>
                </a:extLst>
              </p:cNvPr>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a:extLst>
                  <a:ext uri="{FF2B5EF4-FFF2-40B4-BE49-F238E27FC236}">
                    <a16:creationId xmlns:a16="http://schemas.microsoft.com/office/drawing/2014/main" id="{B8F16A79-D2C7-11EE-9695-9539F5C34A69}"/>
                  </a:ext>
                </a:extLst>
              </p:cNvPr>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a:extLst>
                <a:ext uri="{FF2B5EF4-FFF2-40B4-BE49-F238E27FC236}">
                  <a16:creationId xmlns:a16="http://schemas.microsoft.com/office/drawing/2014/main" id="{9A55E0BD-8F8A-CE64-EDE6-CDF657F000FA}"/>
                </a:ext>
              </a:extLst>
            </p:cNvPr>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a:extLst>
                <a:ext uri="{FF2B5EF4-FFF2-40B4-BE49-F238E27FC236}">
                  <a16:creationId xmlns:a16="http://schemas.microsoft.com/office/drawing/2014/main" id="{785DC658-71B0-90D9-9582-8489767761FA}"/>
                </a:ext>
              </a:extLst>
            </p:cNvPr>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a:extLst>
                <a:ext uri="{FF2B5EF4-FFF2-40B4-BE49-F238E27FC236}">
                  <a16:creationId xmlns:a16="http://schemas.microsoft.com/office/drawing/2014/main" id="{AEEF8313-BC98-7997-E2A7-C4DDB6A5E33A}"/>
                </a:ext>
              </a:extLst>
            </p:cNvPr>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a:extLst>
                <a:ext uri="{FF2B5EF4-FFF2-40B4-BE49-F238E27FC236}">
                  <a16:creationId xmlns:a16="http://schemas.microsoft.com/office/drawing/2014/main" id="{D0D5B9D6-E2E2-4182-DD58-16FC1903C317}"/>
                </a:ext>
              </a:extLst>
            </p:cNvPr>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324903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D0C5EF81-5AE1-C07D-E620-93E3C4493C90}"/>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FF207BA7-486B-6CC3-1284-8D4F239B34D1}"/>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F70EFD66-D481-AAAD-0A3C-0848EA1CABE8}"/>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66BDA8C2-CA0E-8C65-CF8E-E50C400497AB}"/>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9BE85F90-5EBF-B791-E461-A7D30F244D55}"/>
              </a:ext>
            </a:extLst>
          </p:cNvPr>
          <p:cNvSpPr txBox="1">
            <a:spLocks/>
          </p:cNvSpPr>
          <p:nvPr/>
        </p:nvSpPr>
        <p:spPr>
          <a:xfrm>
            <a:off x="720000" y="176603"/>
            <a:ext cx="7704000" cy="603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Conclusion</a:t>
            </a:r>
            <a:br>
              <a:rPr lang="en-US" sz="2400" dirty="0"/>
            </a:br>
            <a:br>
              <a:rPr lang="en-US" sz="1400" dirty="0"/>
            </a:br>
            <a:endParaRPr lang="en-US" sz="1400" dirty="0"/>
          </a:p>
        </p:txBody>
      </p:sp>
      <p:sp>
        <p:nvSpPr>
          <p:cNvPr id="2" name="TextBox 1">
            <a:extLst>
              <a:ext uri="{FF2B5EF4-FFF2-40B4-BE49-F238E27FC236}">
                <a16:creationId xmlns:a16="http://schemas.microsoft.com/office/drawing/2014/main" id="{310A402C-E86E-09DC-CEBE-047FE15C7F2A}"/>
              </a:ext>
            </a:extLst>
          </p:cNvPr>
          <p:cNvSpPr txBox="1"/>
          <p:nvPr/>
        </p:nvSpPr>
        <p:spPr>
          <a:xfrm>
            <a:off x="686368" y="876751"/>
            <a:ext cx="8136589" cy="1467581"/>
          </a:xfrm>
          <a:prstGeom prst="rect">
            <a:avLst/>
          </a:prstGeom>
          <a:noFill/>
        </p:spPr>
        <p:txBody>
          <a:bodyPr wrap="square" rtlCol="0">
            <a:spAutoFit/>
          </a:bodyPr>
          <a:lstStyle/>
          <a:p>
            <a:pPr>
              <a:lnSpc>
                <a:spcPct val="107000"/>
              </a:lnSpc>
              <a:spcBef>
                <a:spcPts val="1800"/>
              </a:spcBef>
              <a:spcAft>
                <a:spcPts val="400"/>
              </a:spcAft>
            </a:pPr>
            <a:r>
              <a:rPr lang="en-CA" kern="100" dirty="0">
                <a:solidFill>
                  <a:srgbClr val="222222"/>
                </a:solidFill>
                <a:effectLst/>
                <a:latin typeface="Aptos" panose="020B0004020202020204" pitchFamily="34" charset="0"/>
                <a:ea typeface="Aptos" panose="020B0004020202020204" pitchFamily="34" charset="0"/>
                <a:cs typeface="Times New Roman" panose="02020603050405020304" pitchFamily="18" charset="0"/>
              </a:rPr>
              <a:t>In this project, a novel approach leveraging machine learning models to understand a drug's effects on the human body through the PPI network was proposed and successfully implemented. The results supported the hypothesis, demonstrating that machine learning can effectively identify safer alternatives to existing opioids. By applying this method to screen known drugs, the project highlighted its potential to combat opioid use disorder (OUD) by providing a safer and more effective solution to this global health crisis.</a:t>
            </a:r>
            <a:endParaRPr lang="en-CA"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752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B3AFA8FA-1818-E25E-A9E5-688C296093B8}"/>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EEADFCB7-CE76-A7A1-96A7-57FB7720D360}"/>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344B4E2D-4531-EF76-B51B-A85B62C0C271}"/>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B9541C89-FD2C-5249-E5A2-ADB893907F4B}"/>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7FDCE52D-8FEF-FF24-24E1-99E80E6F0FB9}"/>
              </a:ext>
            </a:extLst>
          </p:cNvPr>
          <p:cNvSpPr txBox="1">
            <a:spLocks/>
          </p:cNvSpPr>
          <p:nvPr/>
        </p:nvSpPr>
        <p:spPr>
          <a:xfrm>
            <a:off x="720000" y="124010"/>
            <a:ext cx="7704000" cy="603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Sources of Error</a:t>
            </a:r>
            <a:br>
              <a:rPr lang="en-US" sz="2400" dirty="0"/>
            </a:br>
            <a:br>
              <a:rPr lang="en-US" sz="1400" dirty="0"/>
            </a:br>
            <a:endParaRPr lang="en-US" sz="1400" dirty="0"/>
          </a:p>
        </p:txBody>
      </p:sp>
      <p:sp>
        <p:nvSpPr>
          <p:cNvPr id="3" name="Rectangle 1">
            <a:extLst>
              <a:ext uri="{FF2B5EF4-FFF2-40B4-BE49-F238E27FC236}">
                <a16:creationId xmlns:a16="http://schemas.microsoft.com/office/drawing/2014/main" id="{8AE11C18-09C5-7680-78A3-FC9EBF027460}"/>
              </a:ext>
            </a:extLst>
          </p:cNvPr>
          <p:cNvSpPr>
            <a:spLocks noChangeArrowheads="1"/>
          </p:cNvSpPr>
          <p:nvPr/>
        </p:nvSpPr>
        <p:spPr bwMode="auto">
          <a:xfrm>
            <a:off x="368446" y="727341"/>
            <a:ext cx="8454512"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Incomplete or inaccurate SMILES strings and PPI protein information from databases like </a:t>
            </a:r>
            <a:r>
              <a:rPr kumimoji="0" lang="en-US" altLang="en-US" b="0" i="0" u="none" strike="noStrike" cap="none" normalizeH="0" baseline="0" dirty="0" err="1">
                <a:ln>
                  <a:noFill/>
                </a:ln>
                <a:solidFill>
                  <a:schemeClr val="tx1"/>
                </a:solidFill>
                <a:effectLst/>
                <a:latin typeface="Aptos" panose="020B0004020202020204" pitchFamily="34" charset="0"/>
              </a:rPr>
              <a:t>DrugBank</a:t>
            </a:r>
            <a:r>
              <a:rPr kumimoji="0" lang="en-US" altLang="en-US" b="0" i="0" u="none" strike="noStrike" cap="none" normalizeH="0" baseline="0" dirty="0">
                <a:ln>
                  <a:noFill/>
                </a:ln>
                <a:solidFill>
                  <a:schemeClr val="tx1"/>
                </a:solidFill>
                <a:effectLst/>
                <a:latin typeface="Aptos" panose="020B0004020202020204" pitchFamily="34" charset="0"/>
              </a:rPr>
              <a:t>, PDB, and </a:t>
            </a:r>
            <a:r>
              <a:rPr kumimoji="0" lang="en-US" altLang="en-US" b="0" i="0" u="none" strike="noStrike" cap="none" normalizeH="0" baseline="0" dirty="0" err="1">
                <a:ln>
                  <a:noFill/>
                </a:ln>
                <a:solidFill>
                  <a:schemeClr val="tx1"/>
                </a:solidFill>
                <a:effectLst/>
                <a:latin typeface="Aptos" panose="020B0004020202020204" pitchFamily="34" charset="0"/>
              </a:rPr>
              <a:t>ChEMBL</a:t>
            </a:r>
            <a:r>
              <a:rPr kumimoji="0" lang="en-US" altLang="en-US" b="0" i="0" u="none" strike="noStrike" cap="none" normalizeH="0" baseline="0" dirty="0">
                <a:ln>
                  <a:noFill/>
                </a:ln>
                <a:solidFill>
                  <a:schemeClr val="tx1"/>
                </a:solidFill>
                <a:effectLst/>
                <a:latin typeface="Aptos" panose="020B0004020202020204" pitchFamily="34" charset="0"/>
              </a:rPr>
              <a:t> could have introduced errors in predicting binding affinities.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Errors in data processing, such as incorrect molecular fingerprint conversion, might have impacted the results.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Overfitting or underfitting the machine learning models may have reduced prediction accuracy, potentially invalidating the screening results.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Suboptimal hyperparameter tuning could have prevented the model from achieving optimal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Assuming that low binding affinity directly correlates with clinical effectiveness overlooks important biological factors, such as drug behavior in the body and protein interactions.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Limitations like rounding errors or insufficient computational resources may have disrupted the training process.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Human errors during implementation or interpretation of results could have introduced additional inaccuracies.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75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D795E40C-6D7B-B27D-B4BF-22AB3A449F61}"/>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138FD1CF-025F-65B5-17A9-8F721980CD61}"/>
              </a:ext>
            </a:extLst>
          </p:cNvPr>
          <p:cNvSpPr/>
          <p:nvPr/>
        </p:nvSpPr>
        <p:spPr>
          <a:xfrm>
            <a:off x="-864646" y="-1469253"/>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8BCD3E9B-7D98-FC24-07F2-F09B937A6B61}"/>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C4A3D15F-6E19-3172-90DD-E92C03B71586}"/>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C0C95CA9-2D00-59AF-1D18-3C486CB9F5E2}"/>
              </a:ext>
            </a:extLst>
          </p:cNvPr>
          <p:cNvSpPr txBox="1">
            <a:spLocks/>
          </p:cNvSpPr>
          <p:nvPr/>
        </p:nvSpPr>
        <p:spPr>
          <a:xfrm>
            <a:off x="953555" y="169591"/>
            <a:ext cx="7704000" cy="603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400" dirty="0"/>
              <a:t>Future Improvements</a:t>
            </a:r>
            <a:br>
              <a:rPr lang="en-US" sz="2400" dirty="0"/>
            </a:br>
            <a:br>
              <a:rPr lang="en-US" sz="1400" dirty="0"/>
            </a:br>
            <a:endParaRPr lang="en-US" sz="1400" dirty="0"/>
          </a:p>
        </p:txBody>
      </p:sp>
      <p:sp>
        <p:nvSpPr>
          <p:cNvPr id="2" name="TextBox 1">
            <a:extLst>
              <a:ext uri="{FF2B5EF4-FFF2-40B4-BE49-F238E27FC236}">
                <a16:creationId xmlns:a16="http://schemas.microsoft.com/office/drawing/2014/main" id="{615F310F-B30E-83B4-EC11-DBEED7E493AA}"/>
              </a:ext>
            </a:extLst>
          </p:cNvPr>
          <p:cNvSpPr txBox="1"/>
          <p:nvPr/>
        </p:nvSpPr>
        <p:spPr>
          <a:xfrm>
            <a:off x="281360" y="986393"/>
            <a:ext cx="8908775" cy="1169551"/>
          </a:xfrm>
          <a:prstGeom prst="rect">
            <a:avLst/>
          </a:prstGeom>
          <a:noFill/>
        </p:spPr>
        <p:txBody>
          <a:bodyPr wrap="square" rtlCol="0">
            <a:spAutoFit/>
          </a:bodyPr>
          <a:lstStyle/>
          <a:p>
            <a:r>
              <a:rPr lang="en-US" sz="1400" dirty="0">
                <a:latin typeface="Aptos" panose="020B0004020202020204" pitchFamily="34" charset="0"/>
              </a:rPr>
              <a:t>Future improvements aim to enhance the project in three key areas. First, the prediction accuracy can be significantly improved by developing transformer-based machine learning models. Second, the scope of the PPI network will be expanded by including additional opioid receptors, such as DOR and KOR, to provide a more comprehensive understanding of drug interactions. Lastly, the screening process will be refined by analyzing and incorporating drug toxicity and absorption properties.</a:t>
            </a:r>
            <a:endParaRPr lang="en-US" sz="1400" dirty="0">
              <a:latin typeface="Aptos" panose="020B0004020202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676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1031A865-38BD-B8F0-C600-AF00F21C6648}"/>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74970411-E797-A9A4-19A9-108B475B0C5D}"/>
              </a:ext>
            </a:extLst>
          </p:cNvPr>
          <p:cNvSpPr/>
          <p:nvPr/>
        </p:nvSpPr>
        <p:spPr>
          <a:xfrm>
            <a:off x="-898185" y="-172704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258C596F-74C4-B26D-DCBF-B6FCB2B179E6}"/>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C4B0C5E4-C8E5-8EDA-1D97-A6B2427BDBA7}"/>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65447E46-7665-D05C-63DC-E7E023835A3A}"/>
              </a:ext>
            </a:extLst>
          </p:cNvPr>
          <p:cNvSpPr txBox="1">
            <a:spLocks/>
          </p:cNvSpPr>
          <p:nvPr/>
        </p:nvSpPr>
        <p:spPr>
          <a:xfrm>
            <a:off x="1058257" y="0"/>
            <a:ext cx="7704000" cy="603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800" dirty="0"/>
              <a:t>References</a:t>
            </a:r>
          </a:p>
        </p:txBody>
      </p:sp>
      <p:sp>
        <p:nvSpPr>
          <p:cNvPr id="2" name="TextBox 1">
            <a:extLst>
              <a:ext uri="{FF2B5EF4-FFF2-40B4-BE49-F238E27FC236}">
                <a16:creationId xmlns:a16="http://schemas.microsoft.com/office/drawing/2014/main" id="{5123DFE0-F7FF-0272-4DC8-E4B6AB19E732}"/>
              </a:ext>
            </a:extLst>
          </p:cNvPr>
          <p:cNvSpPr txBox="1"/>
          <p:nvPr/>
        </p:nvSpPr>
        <p:spPr>
          <a:xfrm>
            <a:off x="117612" y="444003"/>
            <a:ext cx="8908775" cy="3030510"/>
          </a:xfrm>
          <a:prstGeom prst="rect">
            <a:avLst/>
          </a:prstGeom>
          <a:noFill/>
        </p:spPr>
        <p:txBody>
          <a:bodyPr wrap="square" rtlCol="0">
            <a:spAutoFit/>
          </a:bodyPr>
          <a:lstStyle/>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Benyamin, R., </a:t>
            </a:r>
            <a:r>
              <a:rPr lang="en-CA" kern="100" dirty="0" err="1">
                <a:effectLst/>
                <a:latin typeface="Aptos" panose="020B0004020202020204" pitchFamily="34" charset="0"/>
                <a:ea typeface="Aptos" panose="020B0004020202020204" pitchFamily="34" charset="0"/>
                <a:cs typeface="Times New Roman" panose="02020603050405020304" pitchFamily="18" charset="0"/>
              </a:rPr>
              <a:t>Trescot</a:t>
            </a:r>
            <a:r>
              <a:rPr lang="en-CA" kern="100" dirty="0">
                <a:effectLst/>
                <a:latin typeface="Aptos" panose="020B0004020202020204" pitchFamily="34" charset="0"/>
                <a:ea typeface="Aptos" panose="020B0004020202020204" pitchFamily="34" charset="0"/>
                <a:cs typeface="Times New Roman" panose="02020603050405020304" pitchFamily="18" charset="0"/>
              </a:rPr>
              <a:t>, A., Datta, S., Buenaventura, R., </a:t>
            </a:r>
            <a:r>
              <a:rPr lang="en-CA" kern="100" dirty="0" err="1">
                <a:effectLst/>
                <a:latin typeface="Aptos" panose="020B0004020202020204" pitchFamily="34" charset="0"/>
                <a:ea typeface="Aptos" panose="020B0004020202020204" pitchFamily="34" charset="0"/>
                <a:cs typeface="Times New Roman" panose="02020603050405020304" pitchFamily="18" charset="0"/>
              </a:rPr>
              <a:t>Adlaka</a:t>
            </a:r>
            <a:r>
              <a:rPr lang="en-CA" kern="100" dirty="0">
                <a:effectLst/>
                <a:latin typeface="Aptos" panose="020B0004020202020204" pitchFamily="34" charset="0"/>
                <a:ea typeface="Aptos" panose="020B0004020202020204" pitchFamily="34" charset="0"/>
                <a:cs typeface="Times New Roman" panose="02020603050405020304" pitchFamily="18" charset="0"/>
              </a:rPr>
              <a:t>, R., Sehgal, N., Glaser, S., &amp; Vallejo, R. (2008, March 1). </a:t>
            </a:r>
            <a:r>
              <a:rPr lang="en-CA" i="1" kern="100" dirty="0">
                <a:effectLst/>
                <a:latin typeface="Aptos" panose="020B0004020202020204" pitchFamily="34" charset="0"/>
                <a:ea typeface="Aptos" panose="020B0004020202020204" pitchFamily="34" charset="0"/>
                <a:cs typeface="Times New Roman" panose="02020603050405020304" pitchFamily="18" charset="0"/>
              </a:rPr>
              <a:t>Opioid Complications and Side Effects</a:t>
            </a:r>
            <a:r>
              <a:rPr lang="en-CA" kern="100" dirty="0">
                <a:effectLst/>
                <a:latin typeface="Aptos" panose="020B0004020202020204" pitchFamily="34" charset="0"/>
                <a:ea typeface="Aptos" panose="020B0004020202020204" pitchFamily="34" charset="0"/>
                <a:cs typeface="Times New Roman" panose="02020603050405020304" pitchFamily="18" charset="0"/>
              </a:rPr>
              <a:t>. Pain Physician. https://pubmed.ncbi.nlm.nih.gov/18443635/</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Bhatti, A. (2020, April 17). </a:t>
            </a:r>
            <a:r>
              <a:rPr lang="en-CA" i="1" kern="100" dirty="0">
                <a:effectLst/>
                <a:latin typeface="Aptos" panose="020B0004020202020204" pitchFamily="34" charset="0"/>
                <a:ea typeface="Aptos" panose="020B0004020202020204" pitchFamily="34" charset="0"/>
                <a:cs typeface="Times New Roman" panose="02020603050405020304" pitchFamily="18" charset="0"/>
              </a:rPr>
              <a:t>Fentanyl Addiction In Vancouver | Andy Bhatti Interventions</a:t>
            </a:r>
            <a:r>
              <a:rPr lang="en-CA" kern="100" dirty="0">
                <a:effectLst/>
                <a:latin typeface="Aptos" panose="020B0004020202020204" pitchFamily="34" charset="0"/>
                <a:ea typeface="Aptos" panose="020B0004020202020204" pitchFamily="34" charset="0"/>
                <a:cs typeface="Times New Roman" panose="02020603050405020304" pitchFamily="18" charset="0"/>
              </a:rPr>
              <a:t>. Andy Bhatti. https://andybhatti.com/addictions/fentanyl-addiction-in-vancouver/</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Bioinformatics With BB. (2020, July 30). </a:t>
            </a:r>
            <a:r>
              <a:rPr lang="en-CA" i="1" kern="100" dirty="0">
                <a:effectLst/>
                <a:latin typeface="Aptos" panose="020B0004020202020204" pitchFamily="34" charset="0"/>
                <a:ea typeface="Aptos" panose="020B0004020202020204" pitchFamily="34" charset="0"/>
                <a:cs typeface="Times New Roman" panose="02020603050405020304" pitchFamily="18" charset="0"/>
              </a:rPr>
              <a:t>Molecular Docking | </a:t>
            </a:r>
            <a:r>
              <a:rPr lang="en-CA" i="1" kern="100" dirty="0" err="1">
                <a:effectLst/>
                <a:latin typeface="Aptos" panose="020B0004020202020204" pitchFamily="34" charset="0"/>
                <a:ea typeface="Aptos" panose="020B0004020202020204" pitchFamily="34" charset="0"/>
                <a:cs typeface="Times New Roman" panose="02020603050405020304" pitchFamily="18" charset="0"/>
              </a:rPr>
              <a:t>Autodock</a:t>
            </a:r>
            <a:r>
              <a:rPr lang="en-CA" i="1" kern="100" dirty="0">
                <a:effectLst/>
                <a:latin typeface="Aptos" panose="020B0004020202020204" pitchFamily="34" charset="0"/>
                <a:ea typeface="Aptos" panose="020B0004020202020204" pitchFamily="34" charset="0"/>
                <a:cs typeface="Times New Roman" panose="02020603050405020304" pitchFamily="18" charset="0"/>
              </a:rPr>
              <a:t> VINA Virtual Screening | VINA Docking tutorial | Bioinformatics</a:t>
            </a:r>
            <a:r>
              <a:rPr lang="en-CA" kern="100" dirty="0">
                <a:effectLst/>
                <a:latin typeface="Aptos" panose="020B0004020202020204" pitchFamily="34" charset="0"/>
                <a:ea typeface="Aptos" panose="020B0004020202020204" pitchFamily="34" charset="0"/>
                <a:cs typeface="Times New Roman" panose="02020603050405020304" pitchFamily="18" charset="0"/>
              </a:rPr>
              <a:t>. YouTube. https://www.youtube.com/watch?v=tFFxNTvvoJI</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Dhaliwal, A., &amp; Gupta, M. (2023, July 24). </a:t>
            </a:r>
            <a:r>
              <a:rPr lang="en-CA" i="1" kern="100" dirty="0">
                <a:effectLst/>
                <a:latin typeface="Aptos" panose="020B0004020202020204" pitchFamily="34" charset="0"/>
                <a:ea typeface="Aptos" panose="020B0004020202020204" pitchFamily="34" charset="0"/>
                <a:cs typeface="Times New Roman" panose="02020603050405020304" pitchFamily="18" charset="0"/>
              </a:rPr>
              <a:t>Physiology, Opioid Receptor</a:t>
            </a:r>
            <a:r>
              <a:rPr lang="en-CA" kern="100" dirty="0">
                <a:effectLst/>
                <a:latin typeface="Aptos" panose="020B0004020202020204" pitchFamily="34" charset="0"/>
                <a:ea typeface="Aptos" panose="020B0004020202020204" pitchFamily="34" charset="0"/>
                <a:cs typeface="Times New Roman" panose="02020603050405020304" pitchFamily="18" charset="0"/>
              </a:rPr>
              <a:t>. PubMed; </a:t>
            </a:r>
            <a:r>
              <a:rPr lang="en-CA" kern="100" dirty="0" err="1">
                <a:effectLst/>
                <a:latin typeface="Aptos" panose="020B0004020202020204" pitchFamily="34" charset="0"/>
                <a:ea typeface="Aptos" panose="020B0004020202020204" pitchFamily="34" charset="0"/>
                <a:cs typeface="Times New Roman" panose="02020603050405020304" pitchFamily="18" charset="0"/>
              </a:rPr>
              <a:t>StatPearls</a:t>
            </a:r>
            <a:r>
              <a:rPr lang="en-CA" kern="100" dirty="0">
                <a:effectLst/>
                <a:latin typeface="Aptos" panose="020B0004020202020204" pitchFamily="34" charset="0"/>
                <a:ea typeface="Aptos" panose="020B0004020202020204" pitchFamily="34" charset="0"/>
                <a:cs typeface="Times New Roman" panose="02020603050405020304" pitchFamily="18" charset="0"/>
              </a:rPr>
              <a:t> Publishing. https://www.ncbi.nlm.nih.gov/books/NBK546642/</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Feng, H., Jiang, J., &amp; Wei, G.-W. (2023). Machine-learning repurposing of </a:t>
            </a:r>
            <a:r>
              <a:rPr lang="en-CA" kern="100" dirty="0" err="1">
                <a:effectLst/>
                <a:latin typeface="Aptos" panose="020B0004020202020204" pitchFamily="34" charset="0"/>
                <a:ea typeface="Aptos" panose="020B0004020202020204" pitchFamily="34" charset="0"/>
                <a:cs typeface="Times New Roman" panose="02020603050405020304" pitchFamily="18" charset="0"/>
              </a:rPr>
              <a:t>DrugBank</a:t>
            </a:r>
            <a:r>
              <a:rPr lang="en-CA" kern="100" dirty="0">
                <a:effectLst/>
                <a:latin typeface="Aptos" panose="020B0004020202020204" pitchFamily="34" charset="0"/>
                <a:ea typeface="Aptos" panose="020B0004020202020204" pitchFamily="34" charset="0"/>
                <a:cs typeface="Times New Roman" panose="02020603050405020304" pitchFamily="18" charset="0"/>
              </a:rPr>
              <a:t> compounds for opioid use disorder. </a:t>
            </a:r>
            <a:r>
              <a:rPr lang="en-CA" i="1" kern="100" dirty="0">
                <a:effectLst/>
                <a:latin typeface="Aptos" panose="020B0004020202020204" pitchFamily="34" charset="0"/>
                <a:ea typeface="Aptos" panose="020B0004020202020204" pitchFamily="34" charset="0"/>
                <a:cs typeface="Times New Roman" panose="02020603050405020304" pitchFamily="18" charset="0"/>
              </a:rPr>
              <a:t>Computers in Biology and Medicine</a:t>
            </a:r>
            <a:r>
              <a:rPr lang="en-CA" kern="100" dirty="0">
                <a:effectLst/>
                <a:latin typeface="Aptos" panose="020B0004020202020204" pitchFamily="34" charset="0"/>
                <a:ea typeface="Aptos" panose="020B0004020202020204" pitchFamily="34" charset="0"/>
                <a:cs typeface="Times New Roman" panose="02020603050405020304" pitchFamily="18" charset="0"/>
              </a:rPr>
              <a:t>, </a:t>
            </a:r>
            <a:r>
              <a:rPr lang="en-CA" i="1" kern="100" dirty="0">
                <a:effectLst/>
                <a:latin typeface="Aptos" panose="020B0004020202020204" pitchFamily="34" charset="0"/>
                <a:ea typeface="Aptos" panose="020B0004020202020204" pitchFamily="34" charset="0"/>
                <a:cs typeface="Times New Roman" panose="02020603050405020304" pitchFamily="18" charset="0"/>
              </a:rPr>
              <a:t>160</a:t>
            </a:r>
            <a:r>
              <a:rPr lang="en-CA" kern="100" dirty="0">
                <a:effectLst/>
                <a:latin typeface="Aptos" panose="020B0004020202020204" pitchFamily="34" charset="0"/>
                <a:ea typeface="Aptos" panose="020B0004020202020204" pitchFamily="34" charset="0"/>
                <a:cs typeface="Times New Roman" panose="02020603050405020304" pitchFamily="18" charset="0"/>
              </a:rPr>
              <a:t>, 106921–106921. https://doi.org/10.1016/j.compbiomed.2023.106921</a:t>
            </a:r>
          </a:p>
        </p:txBody>
      </p:sp>
      <p:sp>
        <p:nvSpPr>
          <p:cNvPr id="3" name="TextBox 2">
            <a:extLst>
              <a:ext uri="{FF2B5EF4-FFF2-40B4-BE49-F238E27FC236}">
                <a16:creationId xmlns:a16="http://schemas.microsoft.com/office/drawing/2014/main" id="{F01787A6-142C-4DA4-B811-9804F87E48D1}"/>
              </a:ext>
            </a:extLst>
          </p:cNvPr>
          <p:cNvSpPr txBox="1"/>
          <p:nvPr/>
        </p:nvSpPr>
        <p:spPr>
          <a:xfrm>
            <a:off x="117612" y="3404858"/>
            <a:ext cx="8908775" cy="1672766"/>
          </a:xfrm>
          <a:prstGeom prst="rect">
            <a:avLst/>
          </a:prstGeom>
          <a:noFill/>
        </p:spPr>
        <p:txBody>
          <a:bodyPr wrap="square" rtlCol="0">
            <a:spAutoFit/>
          </a:bodyPr>
          <a:lstStyle/>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Fox, L. (2023, February 13). </a:t>
            </a:r>
            <a:r>
              <a:rPr lang="en-CA" i="1" kern="100" dirty="0">
                <a:effectLst/>
                <a:latin typeface="Aptos" panose="020B0004020202020204" pitchFamily="34" charset="0"/>
                <a:ea typeface="Aptos" panose="020B0004020202020204" pitchFamily="34" charset="0"/>
                <a:cs typeface="Times New Roman" panose="02020603050405020304" pitchFamily="18" charset="0"/>
              </a:rPr>
              <a:t>How AI Can Help Design Drugs to Treat Opioid Addiction</a:t>
            </a:r>
            <a:r>
              <a:rPr lang="en-CA" kern="100" dirty="0">
                <a:effectLst/>
                <a:latin typeface="Aptos" panose="020B0004020202020204" pitchFamily="34" charset="0"/>
                <a:ea typeface="Aptos" panose="020B0004020202020204" pitchFamily="34" charset="0"/>
                <a:cs typeface="Times New Roman" panose="02020603050405020304" pitchFamily="18" charset="0"/>
              </a:rPr>
              <a:t>. The Biophysical Society . https://www.biophysics.org/news-room/how-ai-can-help-design-drugs-to-treat-opioid-addiction</a:t>
            </a:r>
          </a:p>
          <a:p>
            <a:pPr>
              <a:lnSpc>
                <a:spcPct val="107000"/>
              </a:lnSpc>
              <a:spcAft>
                <a:spcPts val="800"/>
              </a:spcAft>
            </a:pPr>
            <a:r>
              <a:rPr lang="en-CA" kern="100" dirty="0" err="1">
                <a:effectLst/>
                <a:latin typeface="Aptos" panose="020B0004020202020204" pitchFamily="34" charset="0"/>
                <a:ea typeface="Aptos" panose="020B0004020202020204" pitchFamily="34" charset="0"/>
                <a:cs typeface="Times New Roman" panose="02020603050405020304" pitchFamily="18" charset="0"/>
              </a:rPr>
              <a:t>Khushaktov</a:t>
            </a:r>
            <a:r>
              <a:rPr lang="en-CA" kern="100" dirty="0">
                <a:effectLst/>
                <a:latin typeface="Aptos" panose="020B0004020202020204" pitchFamily="34" charset="0"/>
                <a:ea typeface="Aptos" panose="020B0004020202020204" pitchFamily="34" charset="0"/>
                <a:cs typeface="Times New Roman" panose="02020603050405020304" pitchFamily="18" charset="0"/>
              </a:rPr>
              <a:t>, M. F. (2023, August 26). </a:t>
            </a:r>
            <a:r>
              <a:rPr lang="en-CA" i="1" kern="100" dirty="0">
                <a:effectLst/>
                <a:latin typeface="Aptos" panose="020B0004020202020204" pitchFamily="34" charset="0"/>
                <a:ea typeface="Aptos" panose="020B0004020202020204" pitchFamily="34" charset="0"/>
                <a:cs typeface="Times New Roman" panose="02020603050405020304" pitchFamily="18" charset="0"/>
              </a:rPr>
              <a:t>Introduction Random Forest Classification By Example</a:t>
            </a:r>
            <a:r>
              <a:rPr lang="en-CA" kern="100" dirty="0">
                <a:effectLst/>
                <a:latin typeface="Aptos" panose="020B0004020202020204" pitchFamily="34" charset="0"/>
                <a:ea typeface="Aptos" panose="020B0004020202020204" pitchFamily="34" charset="0"/>
                <a:cs typeface="Times New Roman" panose="02020603050405020304" pitchFamily="18" charset="0"/>
              </a:rPr>
              <a:t>. Medium. https://medium.com/@mrmaster907/introduction-random-forest-classification-by-example-6983d95c7b91</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Liu, Y. S., </a:t>
            </a:r>
            <a:r>
              <a:rPr lang="en-CA" kern="100" dirty="0" err="1">
                <a:effectLst/>
                <a:latin typeface="Aptos" panose="020B0004020202020204" pitchFamily="34" charset="0"/>
                <a:ea typeface="Aptos" panose="020B0004020202020204" pitchFamily="34" charset="0"/>
                <a:cs typeface="Times New Roman" panose="02020603050405020304" pitchFamily="18" charset="0"/>
              </a:rPr>
              <a:t>Kiyang</a:t>
            </a:r>
            <a:r>
              <a:rPr lang="en-CA" kern="100" dirty="0">
                <a:effectLst/>
                <a:latin typeface="Aptos" panose="020B0004020202020204" pitchFamily="34" charset="0"/>
                <a:ea typeface="Aptos" panose="020B0004020202020204" pitchFamily="34" charset="0"/>
                <a:cs typeface="Times New Roman" panose="02020603050405020304" pitchFamily="18" charset="0"/>
              </a:rPr>
              <a:t>, L., Hayward, J., Zhang, Y., Metes, D., Wang, M., Svenson, L. W., Talarico, F., </a:t>
            </a:r>
            <a:r>
              <a:rPr lang="en-CA" kern="100" dirty="0" err="1">
                <a:effectLst/>
                <a:latin typeface="Aptos" panose="020B0004020202020204" pitchFamily="34" charset="0"/>
                <a:ea typeface="Aptos" panose="020B0004020202020204" pitchFamily="34" charset="0"/>
                <a:cs typeface="Times New Roman" panose="02020603050405020304" pitchFamily="18" charset="0"/>
              </a:rPr>
              <a:t>Chue</a:t>
            </a:r>
            <a:r>
              <a:rPr lang="en-CA" kern="100" dirty="0">
                <a:effectLst/>
                <a:latin typeface="Aptos" panose="020B0004020202020204" pitchFamily="34" charset="0"/>
                <a:ea typeface="Aptos" panose="020B0004020202020204" pitchFamily="34" charset="0"/>
                <a:cs typeface="Times New Roman" panose="02020603050405020304" pitchFamily="18" charset="0"/>
              </a:rPr>
              <a:t>, P., Li, X.-M., Greiner, R., Greenshaw, A. J., &amp; Cao, B. (2022). Individualized Prospective Prediction of Opioid Use Disorder. </a:t>
            </a:r>
            <a:r>
              <a:rPr lang="en-CA" i="1" kern="100" dirty="0">
                <a:effectLst/>
                <a:latin typeface="Aptos" panose="020B0004020202020204" pitchFamily="34" charset="0"/>
                <a:ea typeface="Aptos" panose="020B0004020202020204" pitchFamily="34" charset="0"/>
                <a:cs typeface="Times New Roman" panose="02020603050405020304" pitchFamily="18" charset="0"/>
              </a:rPr>
              <a:t>The</a:t>
            </a:r>
            <a:endParaRPr lang="en-CA"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19607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5E3D593F-E422-207F-E7D5-084167768984}"/>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2755771D-AD70-CC78-E0B8-B979D77BF576}"/>
              </a:ext>
            </a:extLst>
          </p:cNvPr>
          <p:cNvSpPr/>
          <p:nvPr/>
        </p:nvSpPr>
        <p:spPr>
          <a:xfrm>
            <a:off x="-843864" y="-1760199"/>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34">
            <a:extLst>
              <a:ext uri="{FF2B5EF4-FFF2-40B4-BE49-F238E27FC236}">
                <a16:creationId xmlns:a16="http://schemas.microsoft.com/office/drawing/2014/main" id="{88DE661B-E4C7-2A40-39A3-6953E536B204}"/>
              </a:ext>
            </a:extLst>
          </p:cNvPr>
          <p:cNvSpPr/>
          <p:nvPr/>
        </p:nvSpPr>
        <p:spPr>
          <a:xfrm>
            <a:off x="5679825" y="4965867"/>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741;p34">
            <a:extLst>
              <a:ext uri="{FF2B5EF4-FFF2-40B4-BE49-F238E27FC236}">
                <a16:creationId xmlns:a16="http://schemas.microsoft.com/office/drawing/2014/main" id="{8ADC6FC9-5642-71D3-7135-2C8F3FD35C68}"/>
              </a:ext>
            </a:extLst>
          </p:cNvPr>
          <p:cNvSpPr/>
          <p:nvPr/>
        </p:nvSpPr>
        <p:spPr>
          <a:xfrm>
            <a:off x="8822958" y="4772234"/>
            <a:ext cx="254157" cy="25415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1" name="Google Shape;871;p38">
            <a:extLst>
              <a:ext uri="{FF2B5EF4-FFF2-40B4-BE49-F238E27FC236}">
                <a16:creationId xmlns:a16="http://schemas.microsoft.com/office/drawing/2014/main" id="{F8C5098D-F285-024F-226A-80B0DC903563}"/>
              </a:ext>
            </a:extLst>
          </p:cNvPr>
          <p:cNvSpPr txBox="1">
            <a:spLocks/>
          </p:cNvSpPr>
          <p:nvPr/>
        </p:nvSpPr>
        <p:spPr>
          <a:xfrm>
            <a:off x="1058257" y="-90054"/>
            <a:ext cx="7704000" cy="603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50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1"/>
              </a:buClr>
              <a:buSzPts val="3600"/>
              <a:buFont typeface="Raleway Black"/>
              <a:buNone/>
              <a:defRPr sz="3600" b="0" i="0" u="none" strike="noStrike" cap="none">
                <a:solidFill>
                  <a:schemeClr val="dk1"/>
                </a:solidFill>
                <a:latin typeface="Raleway Black"/>
                <a:ea typeface="Raleway Black"/>
                <a:cs typeface="Raleway Black"/>
                <a:sym typeface="Raleway Black"/>
              </a:defRPr>
            </a:lvl9pPr>
          </a:lstStyle>
          <a:p>
            <a:pPr algn="ctr"/>
            <a:r>
              <a:rPr lang="en-US" sz="2800" dirty="0"/>
              <a:t>References</a:t>
            </a:r>
          </a:p>
        </p:txBody>
      </p:sp>
      <p:sp>
        <p:nvSpPr>
          <p:cNvPr id="2" name="TextBox 1">
            <a:extLst>
              <a:ext uri="{FF2B5EF4-FFF2-40B4-BE49-F238E27FC236}">
                <a16:creationId xmlns:a16="http://schemas.microsoft.com/office/drawing/2014/main" id="{22AB117D-18E9-DB44-5F31-BCFE9D096B54}"/>
              </a:ext>
            </a:extLst>
          </p:cNvPr>
          <p:cNvSpPr txBox="1"/>
          <p:nvPr/>
        </p:nvSpPr>
        <p:spPr>
          <a:xfrm>
            <a:off x="117612" y="333168"/>
            <a:ext cx="8908775" cy="4926541"/>
          </a:xfrm>
          <a:prstGeom prst="rect">
            <a:avLst/>
          </a:prstGeom>
          <a:noFill/>
        </p:spPr>
        <p:txBody>
          <a:bodyPr wrap="square" rtlCol="0">
            <a:spAutoFit/>
          </a:bodyPr>
          <a:lstStyle/>
          <a:p>
            <a:pPr>
              <a:lnSpc>
                <a:spcPct val="107000"/>
              </a:lnSpc>
              <a:spcAft>
                <a:spcPts val="800"/>
              </a:spcAft>
            </a:pPr>
            <a:r>
              <a:rPr lang="en-CA" i="1" kern="100" dirty="0">
                <a:effectLst/>
                <a:latin typeface="Aptos" panose="020B0004020202020204" pitchFamily="34" charset="0"/>
                <a:ea typeface="Aptos" panose="020B0004020202020204" pitchFamily="34" charset="0"/>
                <a:cs typeface="Times New Roman" panose="02020603050405020304" pitchFamily="18" charset="0"/>
              </a:rPr>
              <a:t>Canadian Journal of Psychiatry</a:t>
            </a:r>
            <a:r>
              <a:rPr lang="en-CA" kern="100" dirty="0">
                <a:effectLst/>
                <a:latin typeface="Aptos" panose="020B0004020202020204" pitchFamily="34" charset="0"/>
                <a:ea typeface="Aptos" panose="020B0004020202020204" pitchFamily="34" charset="0"/>
                <a:cs typeface="Times New Roman" panose="02020603050405020304" pitchFamily="18" charset="0"/>
              </a:rPr>
              <a:t>, </a:t>
            </a:r>
            <a:r>
              <a:rPr lang="en-CA" i="1" kern="100" dirty="0">
                <a:effectLst/>
                <a:latin typeface="Aptos" panose="020B0004020202020204" pitchFamily="34" charset="0"/>
                <a:ea typeface="Aptos" panose="020B0004020202020204" pitchFamily="34" charset="0"/>
                <a:cs typeface="Times New Roman" panose="02020603050405020304" pitchFamily="18" charset="0"/>
              </a:rPr>
              <a:t>68</a:t>
            </a:r>
            <a:r>
              <a:rPr lang="en-CA" kern="100" dirty="0">
                <a:effectLst/>
                <a:latin typeface="Aptos" panose="020B0004020202020204" pitchFamily="34" charset="0"/>
                <a:ea typeface="Aptos" panose="020B0004020202020204" pitchFamily="34" charset="0"/>
                <a:cs typeface="Times New Roman" panose="02020603050405020304" pitchFamily="18" charset="0"/>
              </a:rPr>
              <a:t>(1), 54–63. https://doi.org/10.1177/07067437221114094</a:t>
            </a:r>
          </a:p>
          <a:p>
            <a:pPr>
              <a:lnSpc>
                <a:spcPct val="107000"/>
              </a:lnSpc>
              <a:spcAft>
                <a:spcPts val="800"/>
              </a:spcAft>
            </a:pPr>
            <a:r>
              <a:rPr lang="en-CA" kern="100" dirty="0" err="1">
                <a:effectLst/>
                <a:latin typeface="Aptos" panose="020B0004020202020204" pitchFamily="34" charset="0"/>
                <a:ea typeface="Aptos" panose="020B0004020202020204" pitchFamily="34" charset="0"/>
                <a:cs typeface="Times New Roman" panose="02020603050405020304" pitchFamily="18" charset="0"/>
              </a:rPr>
              <a:t>mgl</a:t>
            </a:r>
            <a:r>
              <a:rPr lang="en-CA" kern="100" dirty="0">
                <a:effectLst/>
                <a:latin typeface="Aptos" panose="020B0004020202020204" pitchFamily="34" charset="0"/>
                <a:ea typeface="Aptos" panose="020B0004020202020204" pitchFamily="34" charset="0"/>
                <a:cs typeface="Times New Roman" panose="02020603050405020304" pitchFamily="18" charset="0"/>
              </a:rPr>
              <a:t>-admin. (n.d.-a). </a:t>
            </a:r>
            <a:r>
              <a:rPr lang="en-CA" i="1" kern="100" dirty="0">
                <a:effectLst/>
                <a:latin typeface="Aptos" panose="020B0004020202020204" pitchFamily="34" charset="0"/>
                <a:ea typeface="Aptos" panose="020B0004020202020204" pitchFamily="34" charset="0"/>
                <a:cs typeface="Times New Roman" panose="02020603050405020304" pitchFamily="18" charset="0"/>
              </a:rPr>
              <a:t>Downloads</a:t>
            </a:r>
            <a:r>
              <a:rPr lang="en-CA" kern="100" dirty="0">
                <a:effectLst/>
                <a:latin typeface="Aptos" panose="020B0004020202020204" pitchFamily="34" charset="0"/>
                <a:ea typeface="Aptos" panose="020B0004020202020204" pitchFamily="34" charset="0"/>
                <a:cs typeface="Times New Roman" panose="02020603050405020304" pitchFamily="18" charset="0"/>
              </a:rPr>
              <a:t>. </a:t>
            </a:r>
            <a:r>
              <a:rPr lang="en-CA" kern="100" dirty="0" err="1">
                <a:effectLst/>
                <a:latin typeface="Aptos" panose="020B0004020202020204" pitchFamily="34" charset="0"/>
                <a:ea typeface="Aptos" panose="020B0004020202020204" pitchFamily="34" charset="0"/>
                <a:cs typeface="Times New Roman" panose="02020603050405020304" pitchFamily="18" charset="0"/>
              </a:rPr>
              <a:t>AutoDock</a:t>
            </a:r>
            <a:r>
              <a:rPr lang="en-CA" kern="100" dirty="0">
                <a:effectLst/>
                <a:latin typeface="Aptos" panose="020B0004020202020204" pitchFamily="34" charset="0"/>
                <a:ea typeface="Aptos" panose="020B0004020202020204" pitchFamily="34" charset="0"/>
                <a:cs typeface="Times New Roman" panose="02020603050405020304" pitchFamily="18" charset="0"/>
              </a:rPr>
              <a:t> Vina. https://vina.scripps.edu/downloads/</a:t>
            </a:r>
          </a:p>
          <a:p>
            <a:pPr>
              <a:lnSpc>
                <a:spcPct val="107000"/>
              </a:lnSpc>
              <a:spcAft>
                <a:spcPts val="800"/>
              </a:spcAft>
            </a:pPr>
            <a:r>
              <a:rPr lang="en-CA" kern="100" dirty="0" err="1">
                <a:effectLst/>
                <a:latin typeface="Aptos" panose="020B0004020202020204" pitchFamily="34" charset="0"/>
                <a:ea typeface="Aptos" panose="020B0004020202020204" pitchFamily="34" charset="0"/>
                <a:cs typeface="Times New Roman" panose="02020603050405020304" pitchFamily="18" charset="0"/>
              </a:rPr>
              <a:t>mgl</a:t>
            </a:r>
            <a:r>
              <a:rPr lang="en-CA" kern="100" dirty="0">
                <a:effectLst/>
                <a:latin typeface="Aptos" panose="020B0004020202020204" pitchFamily="34" charset="0"/>
                <a:ea typeface="Aptos" panose="020B0004020202020204" pitchFamily="34" charset="0"/>
                <a:cs typeface="Times New Roman" panose="02020603050405020304" pitchFamily="18" charset="0"/>
              </a:rPr>
              <a:t>-admin. (n.d.-b). </a:t>
            </a:r>
            <a:r>
              <a:rPr lang="en-CA" i="1" kern="100" dirty="0">
                <a:effectLst/>
                <a:latin typeface="Aptos" panose="020B0004020202020204" pitchFamily="34" charset="0"/>
                <a:ea typeface="Aptos" panose="020B0004020202020204" pitchFamily="34" charset="0"/>
                <a:cs typeface="Times New Roman" panose="02020603050405020304" pitchFamily="18" charset="0"/>
              </a:rPr>
              <a:t>Homepage</a:t>
            </a:r>
            <a:r>
              <a:rPr lang="en-CA" kern="100" dirty="0">
                <a:effectLst/>
                <a:latin typeface="Aptos" panose="020B0004020202020204" pitchFamily="34" charset="0"/>
                <a:ea typeface="Aptos" panose="020B0004020202020204" pitchFamily="34" charset="0"/>
                <a:cs typeface="Times New Roman" panose="02020603050405020304" pitchFamily="18" charset="0"/>
              </a:rPr>
              <a:t>. </a:t>
            </a:r>
            <a:r>
              <a:rPr lang="en-CA" kern="100" dirty="0" err="1">
                <a:effectLst/>
                <a:latin typeface="Aptos" panose="020B0004020202020204" pitchFamily="34" charset="0"/>
                <a:ea typeface="Aptos" panose="020B0004020202020204" pitchFamily="34" charset="0"/>
                <a:cs typeface="Times New Roman" panose="02020603050405020304" pitchFamily="18" charset="0"/>
              </a:rPr>
              <a:t>Mgltools</a:t>
            </a:r>
            <a:r>
              <a:rPr lang="en-CA" kern="100" dirty="0">
                <a:effectLst/>
                <a:latin typeface="Aptos" panose="020B0004020202020204" pitchFamily="34" charset="0"/>
                <a:ea typeface="Aptos" panose="020B0004020202020204" pitchFamily="34" charset="0"/>
                <a:cs typeface="Times New Roman" panose="02020603050405020304" pitchFamily="18" charset="0"/>
              </a:rPr>
              <a:t>. http://mgltools.scripps.edu/</a:t>
            </a:r>
          </a:p>
          <a:p>
            <a:pPr>
              <a:lnSpc>
                <a:spcPct val="107000"/>
              </a:lnSpc>
              <a:spcAft>
                <a:spcPts val="800"/>
              </a:spcAft>
            </a:pPr>
            <a:r>
              <a:rPr lang="en-CA" kern="100" dirty="0" err="1">
                <a:effectLst/>
                <a:latin typeface="Aptos" panose="020B0004020202020204" pitchFamily="34" charset="0"/>
                <a:ea typeface="Aptos" panose="020B0004020202020204" pitchFamily="34" charset="0"/>
                <a:cs typeface="Times New Roman" panose="02020603050405020304" pitchFamily="18" charset="0"/>
              </a:rPr>
              <a:t>Nyuytiymbiy</a:t>
            </a:r>
            <a:r>
              <a:rPr lang="en-CA" kern="100" dirty="0">
                <a:effectLst/>
                <a:latin typeface="Aptos" panose="020B0004020202020204" pitchFamily="34" charset="0"/>
                <a:ea typeface="Aptos" panose="020B0004020202020204" pitchFamily="34" charset="0"/>
                <a:cs typeface="Times New Roman" panose="02020603050405020304" pitchFamily="18" charset="0"/>
              </a:rPr>
              <a:t>, K. (2021, April 5). </a:t>
            </a:r>
            <a:r>
              <a:rPr lang="en-CA" i="1" kern="100" dirty="0">
                <a:effectLst/>
                <a:latin typeface="Aptos" panose="020B0004020202020204" pitchFamily="34" charset="0"/>
                <a:ea typeface="Aptos" panose="020B0004020202020204" pitchFamily="34" charset="0"/>
                <a:cs typeface="Times New Roman" panose="02020603050405020304" pitchFamily="18" charset="0"/>
              </a:rPr>
              <a:t>Parameters and Hyperparameters in Machine Learning and Deep Learning</a:t>
            </a:r>
            <a:r>
              <a:rPr lang="en-CA" kern="100" dirty="0">
                <a:effectLst/>
                <a:latin typeface="Aptos" panose="020B0004020202020204" pitchFamily="34" charset="0"/>
                <a:ea typeface="Aptos" panose="020B0004020202020204" pitchFamily="34" charset="0"/>
                <a:cs typeface="Times New Roman" panose="02020603050405020304" pitchFamily="18" charset="0"/>
              </a:rPr>
              <a:t>. Medium. https://towardsdatascience.com/parameters-and-hyperparameters-aa609601a9ac</a:t>
            </a:r>
          </a:p>
          <a:p>
            <a:pPr>
              <a:lnSpc>
                <a:spcPct val="107000"/>
              </a:lnSpc>
              <a:spcAft>
                <a:spcPts val="800"/>
              </a:spcAft>
            </a:pPr>
            <a:r>
              <a:rPr lang="en-CA" i="1" kern="100" dirty="0">
                <a:effectLst/>
                <a:latin typeface="Aptos" panose="020B0004020202020204" pitchFamily="34" charset="0"/>
                <a:ea typeface="Aptos" panose="020B0004020202020204" pitchFamily="34" charset="0"/>
                <a:cs typeface="Times New Roman" panose="02020603050405020304" pitchFamily="18" charset="0"/>
              </a:rPr>
              <a:t>OPRM1 protein (human) - STRING interaction network</a:t>
            </a:r>
            <a:r>
              <a:rPr lang="en-CA" kern="100" dirty="0">
                <a:effectLst/>
                <a:latin typeface="Aptos" panose="020B0004020202020204" pitchFamily="34" charset="0"/>
                <a:ea typeface="Aptos" panose="020B0004020202020204" pitchFamily="34" charset="0"/>
                <a:cs typeface="Times New Roman" panose="02020603050405020304" pitchFamily="18" charset="0"/>
              </a:rPr>
              <a:t>. (2024). String-Db.org. https://string-db.org/cgi/network?taskId=bOq6tL3uVdpQ&amp;sessionId=b5sqoi5NkBCu&amp;allnodes=1</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Rutherford, G. (2022). </a:t>
            </a:r>
            <a:r>
              <a:rPr lang="en-CA" i="1" kern="100" dirty="0">
                <a:effectLst/>
                <a:latin typeface="Aptos" panose="020B0004020202020204" pitchFamily="34" charset="0"/>
                <a:ea typeface="Aptos" panose="020B0004020202020204" pitchFamily="34" charset="0"/>
                <a:cs typeface="Times New Roman" panose="02020603050405020304" pitchFamily="18" charset="0"/>
              </a:rPr>
              <a:t>Machine learning predicts risk of opioid use disorder for individual patients</a:t>
            </a:r>
            <a:r>
              <a:rPr lang="en-CA" kern="100" dirty="0">
                <a:effectLst/>
                <a:latin typeface="Aptos" panose="020B0004020202020204" pitchFamily="34" charset="0"/>
                <a:ea typeface="Aptos" panose="020B0004020202020204" pitchFamily="34" charset="0"/>
                <a:cs typeface="Times New Roman" panose="02020603050405020304" pitchFamily="18" charset="0"/>
              </a:rPr>
              <a:t>. Ualberta.ca. https://www.ualberta.ca/folio/2022/12/machine-learning-predicts-risk-of-opioid-use-disorder.html</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Schrodinger. (2019). </a:t>
            </a:r>
            <a:r>
              <a:rPr lang="en-CA" i="1" kern="100" dirty="0" err="1">
                <a:effectLst/>
                <a:latin typeface="Aptos" panose="020B0004020202020204" pitchFamily="34" charset="0"/>
                <a:ea typeface="Aptos" panose="020B0004020202020204" pitchFamily="34" charset="0"/>
                <a:cs typeface="Times New Roman" panose="02020603050405020304" pitchFamily="18" charset="0"/>
              </a:rPr>
              <a:t>PyMOL</a:t>
            </a:r>
            <a:r>
              <a:rPr lang="en-CA" i="1" kern="100" dirty="0">
                <a:effectLst/>
                <a:latin typeface="Aptos" panose="020B0004020202020204" pitchFamily="34" charset="0"/>
                <a:ea typeface="Aptos" panose="020B0004020202020204" pitchFamily="34" charset="0"/>
                <a:cs typeface="Times New Roman" panose="02020603050405020304" pitchFamily="18" charset="0"/>
              </a:rPr>
              <a:t> | pymol.org</a:t>
            </a:r>
            <a:r>
              <a:rPr lang="en-CA" kern="100" dirty="0">
                <a:effectLst/>
                <a:latin typeface="Aptos" panose="020B0004020202020204" pitchFamily="34" charset="0"/>
                <a:ea typeface="Aptos" panose="020B0004020202020204" pitchFamily="34" charset="0"/>
                <a:cs typeface="Times New Roman" panose="02020603050405020304" pitchFamily="18" charset="0"/>
              </a:rPr>
              <a:t>. Pymol.org. https://pymol.org/2/</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UNODC. (2023). </a:t>
            </a:r>
            <a:r>
              <a:rPr lang="en-CA" i="1" kern="100" dirty="0">
                <a:effectLst/>
                <a:latin typeface="Aptos" panose="020B0004020202020204" pitchFamily="34" charset="0"/>
                <a:ea typeface="Aptos" panose="020B0004020202020204" pitchFamily="34" charset="0"/>
                <a:cs typeface="Times New Roman" panose="02020603050405020304" pitchFamily="18" charset="0"/>
              </a:rPr>
              <a:t>World Drug Report 2023</a:t>
            </a:r>
            <a:r>
              <a:rPr lang="en-CA" kern="100" dirty="0">
                <a:effectLst/>
                <a:latin typeface="Aptos" panose="020B0004020202020204" pitchFamily="34" charset="0"/>
                <a:ea typeface="Aptos" panose="020B0004020202020204" pitchFamily="34" charset="0"/>
                <a:cs typeface="Times New Roman" panose="02020603050405020304" pitchFamily="18" charset="0"/>
              </a:rPr>
              <a:t>. United Nations : Office on Drugs and Crime. https://www.unodc.org/unodc/en/data-and-analysis/world-drug-report-2023.html</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V=Bapat, S. (2020, March 20). </a:t>
            </a:r>
            <a:r>
              <a:rPr lang="en-CA" i="1" kern="100" dirty="0">
                <a:effectLst/>
                <a:latin typeface="Aptos" panose="020B0004020202020204" pitchFamily="34" charset="0"/>
                <a:ea typeface="Aptos" panose="020B0004020202020204" pitchFamily="34" charset="0"/>
                <a:cs typeface="Times New Roman" panose="02020603050405020304" pitchFamily="18" charset="0"/>
              </a:rPr>
              <a:t>Molecular Docking Tutorial: AUTODOCK VINA - PART 1</a:t>
            </a:r>
            <a:r>
              <a:rPr lang="en-CA" kern="100" dirty="0">
                <a:effectLst/>
                <a:latin typeface="Aptos" panose="020B0004020202020204" pitchFamily="34" charset="0"/>
                <a:ea typeface="Aptos" panose="020B0004020202020204" pitchFamily="34" charset="0"/>
                <a:cs typeface="Times New Roman" panose="02020603050405020304" pitchFamily="18" charset="0"/>
              </a:rPr>
              <a:t>. Www.youtube.com. https://www.youtube.com/watch?v=Sux91FJ3Xe8</a:t>
            </a:r>
          </a:p>
          <a:p>
            <a:pPr>
              <a:lnSpc>
                <a:spcPct val="107000"/>
              </a:lnSpc>
              <a:spcAft>
                <a:spcPts val="800"/>
              </a:spcAft>
            </a:pPr>
            <a:r>
              <a:rPr lang="en-CA" kern="100" dirty="0">
                <a:effectLst/>
                <a:latin typeface="Aptos" panose="020B0004020202020204" pitchFamily="34" charset="0"/>
                <a:ea typeface="Aptos" panose="020B0004020202020204" pitchFamily="34" charset="0"/>
                <a:cs typeface="Times New Roman" panose="02020603050405020304" pitchFamily="18" charset="0"/>
              </a:rPr>
              <a:t>Warren, D. K., </a:t>
            </a:r>
            <a:r>
              <a:rPr lang="en-CA" kern="100" dirty="0" err="1">
                <a:effectLst/>
                <a:latin typeface="Aptos" panose="020B0004020202020204" pitchFamily="34" charset="0"/>
                <a:ea typeface="Aptos" panose="020B0004020202020204" pitchFamily="34" charset="0"/>
                <a:cs typeface="Times New Roman" panose="02020603050405020304" pitchFamily="18" charset="0"/>
              </a:rPr>
              <a:t>Marashi</a:t>
            </a:r>
            <a:r>
              <a:rPr lang="en-CA" kern="100" dirty="0">
                <a:effectLst/>
                <a:latin typeface="Aptos" panose="020B0004020202020204" pitchFamily="34" charset="0"/>
                <a:ea typeface="Aptos" panose="020B0004020202020204" pitchFamily="34" charset="0"/>
                <a:cs typeface="Times New Roman" panose="02020603050405020304" pitchFamily="18" charset="0"/>
              </a:rPr>
              <a:t>, A., Siddiqui, A., Asim Adnan </a:t>
            </a:r>
            <a:r>
              <a:rPr lang="en-CA" kern="100" dirty="0" err="1">
                <a:effectLst/>
                <a:latin typeface="Aptos" panose="020B0004020202020204" pitchFamily="34" charset="0"/>
                <a:ea typeface="Aptos" panose="020B0004020202020204" pitchFamily="34" charset="0"/>
                <a:cs typeface="Times New Roman" panose="02020603050405020304" pitchFamily="18" charset="0"/>
              </a:rPr>
              <a:t>Eijaz</a:t>
            </a:r>
            <a:r>
              <a:rPr lang="en-CA" kern="100" dirty="0">
                <a:effectLst/>
                <a:latin typeface="Aptos" panose="020B0004020202020204" pitchFamily="34" charset="0"/>
                <a:ea typeface="Aptos" panose="020B0004020202020204" pitchFamily="34" charset="0"/>
                <a:cs typeface="Times New Roman" panose="02020603050405020304" pitchFamily="18" charset="0"/>
              </a:rPr>
              <a:t>, Pradhan, P., Lim, D., Call, G., &amp; </a:t>
            </a:r>
            <a:r>
              <a:rPr lang="en-CA" kern="100" dirty="0" err="1">
                <a:effectLst/>
                <a:latin typeface="Aptos" panose="020B0004020202020204" pitchFamily="34" charset="0"/>
                <a:ea typeface="Aptos" panose="020B0004020202020204" pitchFamily="34" charset="0"/>
                <a:cs typeface="Times New Roman" panose="02020603050405020304" pitchFamily="18" charset="0"/>
              </a:rPr>
              <a:t>Dras</a:t>
            </a:r>
            <a:r>
              <a:rPr lang="en-CA" kern="100" dirty="0">
                <a:effectLst/>
                <a:latin typeface="Aptos" panose="020B0004020202020204" pitchFamily="34" charset="0"/>
                <a:ea typeface="Aptos" panose="020B0004020202020204" pitchFamily="34" charset="0"/>
                <a:cs typeface="Times New Roman" panose="02020603050405020304" pitchFamily="18" charset="0"/>
              </a:rPr>
              <a:t>, M. (2022). Using machine learning to study the effect of medication adherence in Opioid Use Disorder. </a:t>
            </a:r>
            <a:r>
              <a:rPr lang="en-CA" i="1" kern="100" dirty="0">
                <a:effectLst/>
                <a:latin typeface="Aptos" panose="020B0004020202020204" pitchFamily="34" charset="0"/>
                <a:ea typeface="Aptos" panose="020B0004020202020204" pitchFamily="34" charset="0"/>
                <a:cs typeface="Times New Roman" panose="02020603050405020304" pitchFamily="18" charset="0"/>
              </a:rPr>
              <a:t>PLOS ONE</a:t>
            </a:r>
            <a:r>
              <a:rPr lang="en-CA" kern="100" dirty="0">
                <a:effectLst/>
                <a:latin typeface="Aptos" panose="020B0004020202020204" pitchFamily="34" charset="0"/>
                <a:ea typeface="Aptos" panose="020B0004020202020204" pitchFamily="34" charset="0"/>
                <a:cs typeface="Times New Roman" panose="02020603050405020304" pitchFamily="18" charset="0"/>
              </a:rPr>
              <a:t>, </a:t>
            </a:r>
            <a:r>
              <a:rPr lang="en-CA" i="1" kern="100" dirty="0">
                <a:effectLst/>
                <a:latin typeface="Aptos" panose="020B0004020202020204" pitchFamily="34" charset="0"/>
                <a:ea typeface="Aptos" panose="020B0004020202020204" pitchFamily="34" charset="0"/>
                <a:cs typeface="Times New Roman" panose="02020603050405020304" pitchFamily="18" charset="0"/>
              </a:rPr>
              <a:t>17</a:t>
            </a:r>
            <a:r>
              <a:rPr lang="en-CA" kern="100" dirty="0">
                <a:effectLst/>
                <a:latin typeface="Aptos" panose="020B0004020202020204" pitchFamily="34" charset="0"/>
                <a:ea typeface="Aptos" panose="020B0004020202020204" pitchFamily="34" charset="0"/>
                <a:cs typeface="Times New Roman" panose="02020603050405020304" pitchFamily="18" charset="0"/>
              </a:rPr>
              <a:t>(12), e0278988–e0278988. https://doi.org/10.1371/journal.pone.0278988</a:t>
            </a:r>
          </a:p>
        </p:txBody>
      </p:sp>
    </p:spTree>
    <p:extLst>
      <p:ext uri="{BB962C8B-B14F-4D97-AF65-F5344CB8AC3E}">
        <p14:creationId xmlns:p14="http://schemas.microsoft.com/office/powerpoint/2010/main" val="229082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35"/>
          <p:cNvSpPr txBox="1">
            <a:spLocks noGrp="1"/>
          </p:cNvSpPr>
          <p:nvPr>
            <p:ph type="title"/>
          </p:nvPr>
        </p:nvSpPr>
        <p:spPr>
          <a:xfrm>
            <a:off x="720000" y="164803"/>
            <a:ext cx="7704030" cy="7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Abstract</a:t>
            </a:r>
            <a:endParaRPr sz="3600" dirty="0"/>
          </a:p>
        </p:txBody>
      </p:sp>
      <p:sp>
        <p:nvSpPr>
          <p:cNvPr id="751" name="Google Shape;751;p35"/>
          <p:cNvSpPr txBox="1">
            <a:spLocks noGrp="1"/>
          </p:cNvSpPr>
          <p:nvPr>
            <p:ph type="subTitle" idx="2"/>
          </p:nvPr>
        </p:nvSpPr>
        <p:spPr>
          <a:xfrm>
            <a:off x="648845" y="756234"/>
            <a:ext cx="7704030" cy="3419204"/>
          </a:xfrm>
          <a:prstGeom prst="rect">
            <a:avLst/>
          </a:prstGeom>
        </p:spPr>
        <p:txBody>
          <a:bodyPr spcFirstLastPara="1" wrap="square" lIns="91425" tIns="91425" rIns="91425" bIns="91425" anchor="t" anchorCtr="0">
            <a:noAutofit/>
          </a:bodyPr>
          <a:lstStyle/>
          <a:p>
            <a:pPr marL="171450" indent="-171450" defTabSz="914400">
              <a:spcBef>
                <a:spcPct val="0"/>
              </a:spcBef>
              <a:buFont typeface="Arial" panose="020B0604020202020204" pitchFamily="34" charset="0"/>
              <a:buChar char="•"/>
            </a:pPr>
            <a:r>
              <a:rPr lang="en-US" altLang="en-US" sz="1400" kern="0" dirty="0">
                <a:latin typeface="Aptos" panose="020B0004020202020204" pitchFamily="34" charset="0"/>
              </a:rPr>
              <a:t>The opioid use disorder (OUD) crisis, driven by unregulated synthetic opioids, has caused a significant number of drug-related deaths in British Columbia, particularly in Vancouver, placing a heavy burden on public health and safety.</a:t>
            </a:r>
            <a:endParaRPr lang="en-US" altLang="en-US" sz="1400" kern="0" dirty="0">
              <a:solidFill>
                <a:srgbClr val="B4D3E2"/>
              </a:solidFill>
              <a:latin typeface="Aptos" panose="020B0004020202020204" pitchFamily="34" charset="0"/>
            </a:endParaRPr>
          </a:p>
          <a:p>
            <a:pPr marL="171450" indent="-171450" defTabSz="914400">
              <a:spcBef>
                <a:spcPct val="0"/>
              </a:spcBef>
              <a:buFont typeface="Arial" panose="020B0604020202020204" pitchFamily="34" charset="0"/>
              <a:buChar char="•"/>
            </a:pPr>
            <a:r>
              <a:rPr lang="en-US" altLang="en-US" sz="1400" kern="0" dirty="0">
                <a:latin typeface="Aptos" panose="020B0004020202020204" pitchFamily="34" charset="0"/>
              </a:rPr>
              <a:t>The BC Coroners report emphasizes the urgent need to develop safer opioid alternatives to combat this public health emergency.</a:t>
            </a:r>
            <a:endParaRPr lang="en-US" altLang="en-US" sz="1400" kern="0" dirty="0">
              <a:solidFill>
                <a:srgbClr val="B4D3E2"/>
              </a:solidFill>
              <a:latin typeface="Aptos" panose="020B0004020202020204" pitchFamily="34" charset="0"/>
            </a:endParaRPr>
          </a:p>
          <a:p>
            <a:pPr marL="171450" indent="-171450" defTabSz="914400">
              <a:spcBef>
                <a:spcPct val="0"/>
              </a:spcBef>
              <a:buFont typeface="Arial" panose="020B0604020202020204" pitchFamily="34" charset="0"/>
              <a:buChar char="•"/>
            </a:pPr>
            <a:r>
              <a:rPr lang="en-US" altLang="en-US" sz="1400" kern="0" dirty="0">
                <a:latin typeface="Aptos" panose="020B0004020202020204" pitchFamily="34" charset="0"/>
              </a:rPr>
              <a:t>Opioids primarily target MOR, DOR, and KOR receptors in the brain but can also affect other critical proteins, leading to side effects.</a:t>
            </a:r>
            <a:endParaRPr lang="en-US" altLang="en-US" sz="1400" kern="0" dirty="0">
              <a:solidFill>
                <a:srgbClr val="B4D3E2"/>
              </a:solidFill>
              <a:latin typeface="Aptos" panose="020B0004020202020204" pitchFamily="34" charset="0"/>
            </a:endParaRPr>
          </a:p>
          <a:p>
            <a:pPr marL="171450" indent="-171450" defTabSz="914400">
              <a:spcBef>
                <a:spcPct val="0"/>
              </a:spcBef>
              <a:buFont typeface="Arial" panose="020B0604020202020204" pitchFamily="34" charset="0"/>
              <a:buChar char="•"/>
            </a:pPr>
            <a:r>
              <a:rPr lang="en-CA" sz="1400" kern="0" dirty="0">
                <a:latin typeface="Aptos" panose="020B0004020202020204" pitchFamily="34" charset="0"/>
              </a:rPr>
              <a:t>This project addresses the OUD problem by screening and identifying known drugs (drug-repurposing) that can serve as a safer alternative to the existing opioids by lowering side-effects and overdose risks</a:t>
            </a:r>
          </a:p>
          <a:p>
            <a:pPr marL="171450" indent="-171450" defTabSz="914400">
              <a:spcBef>
                <a:spcPct val="0"/>
              </a:spcBef>
              <a:buFont typeface="Arial" panose="020B0604020202020204" pitchFamily="34" charset="0"/>
              <a:buChar char="•"/>
            </a:pPr>
            <a:r>
              <a:rPr lang="en-CA" sz="1400" kern="0" dirty="0">
                <a:latin typeface="Aptos" panose="020B0004020202020204" pitchFamily="34" charset="0"/>
              </a:rPr>
              <a:t>The central idea is to elucidate the complex effect of a drug by developing reliable machine learning models of the opioid receptors and their PPI network to predict the binding of a drug to various interacting proteins in the body.</a:t>
            </a:r>
            <a:endParaRPr lang="en-US" altLang="en-US" sz="1400" kern="0" dirty="0">
              <a:solidFill>
                <a:srgbClr val="B4D3E2"/>
              </a:solidFill>
              <a:latin typeface="Aptos" panose="020B0004020202020204" pitchFamily="34" charset="0"/>
            </a:endParaRPr>
          </a:p>
          <a:p>
            <a:pPr marL="171450" indent="-171450" defTabSz="914400">
              <a:spcBef>
                <a:spcPct val="0"/>
              </a:spcBef>
              <a:buFont typeface="Arial" panose="020B0604020202020204" pitchFamily="34" charset="0"/>
              <a:buChar char="•"/>
            </a:pPr>
            <a:r>
              <a:rPr lang="en-US" altLang="en-US" sz="1400" kern="0" dirty="0">
                <a:latin typeface="Aptos" panose="020B0004020202020204" pitchFamily="34" charset="0"/>
              </a:rPr>
              <a:t>Screening 11,915 drugs revealed safer opioid substitutes, customized for various health conditions, empowering clinicians with flexible treatment options and supporting the BC Coroners report's recommendations.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ptos" panose="020B0004020202020204" pitchFamily="34" charset="0"/>
            </a:endParaRPr>
          </a:p>
        </p:txBody>
      </p:sp>
      <p:sp>
        <p:nvSpPr>
          <p:cNvPr id="752" name="Google Shape;752;p35"/>
          <p:cNvSpPr/>
          <p:nvPr/>
        </p:nvSpPr>
        <p:spPr>
          <a:xfrm rot="10800000">
            <a:off x="-786596" y="4094363"/>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53" name="Google Shape;753;p35"/>
          <p:cNvGrpSpPr/>
          <p:nvPr/>
        </p:nvGrpSpPr>
        <p:grpSpPr>
          <a:xfrm>
            <a:off x="8058930" y="125099"/>
            <a:ext cx="945222" cy="319917"/>
            <a:chOff x="1608712" y="575096"/>
            <a:chExt cx="670466" cy="226924"/>
          </a:xfrm>
        </p:grpSpPr>
        <p:sp>
          <p:nvSpPr>
            <p:cNvPr id="754" name="Google Shape;754;p35"/>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35"/>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35"/>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35"/>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35"/>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35"/>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35"/>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35"/>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2" name="Google Shape;762;p35"/>
          <p:cNvSpPr/>
          <p:nvPr/>
        </p:nvSpPr>
        <p:spPr>
          <a:xfrm rot="10800000">
            <a:off x="1296438" y="4631765"/>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368689" y="4071725"/>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35"/>
          <p:cNvSpPr/>
          <p:nvPr/>
        </p:nvSpPr>
        <p:spPr>
          <a:xfrm rot="10800000">
            <a:off x="779815" y="4653939"/>
            <a:ext cx="186812" cy="186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7">
          <a:extLst>
            <a:ext uri="{FF2B5EF4-FFF2-40B4-BE49-F238E27FC236}">
              <a16:creationId xmlns:a16="http://schemas.microsoft.com/office/drawing/2014/main" id="{C7EEFDB3-0063-A53A-076A-2ED41309662B}"/>
            </a:ext>
          </a:extLst>
        </p:cNvPr>
        <p:cNvGrpSpPr/>
        <p:nvPr/>
      </p:nvGrpSpPr>
      <p:grpSpPr>
        <a:xfrm>
          <a:off x="0" y="0"/>
          <a:ext cx="0" cy="0"/>
          <a:chOff x="0" y="0"/>
          <a:chExt cx="0" cy="0"/>
        </a:xfrm>
      </p:grpSpPr>
      <p:sp>
        <p:nvSpPr>
          <p:cNvPr id="748" name="Google Shape;748;p35">
            <a:extLst>
              <a:ext uri="{FF2B5EF4-FFF2-40B4-BE49-F238E27FC236}">
                <a16:creationId xmlns:a16="http://schemas.microsoft.com/office/drawing/2014/main" id="{0396C09D-A263-09F6-F9B7-E019F7BE2498}"/>
              </a:ext>
            </a:extLst>
          </p:cNvPr>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35">
            <a:extLst>
              <a:ext uri="{FF2B5EF4-FFF2-40B4-BE49-F238E27FC236}">
                <a16:creationId xmlns:a16="http://schemas.microsoft.com/office/drawing/2014/main" id="{63997A85-4D72-42AC-D556-DBCE58C52381}"/>
              </a:ext>
            </a:extLst>
          </p:cNvPr>
          <p:cNvSpPr txBox="1">
            <a:spLocks noGrp="1"/>
          </p:cNvSpPr>
          <p:nvPr>
            <p:ph type="title"/>
          </p:nvPr>
        </p:nvSpPr>
        <p:spPr>
          <a:xfrm>
            <a:off x="720000" y="164803"/>
            <a:ext cx="7704030" cy="7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Introduction  </a:t>
            </a:r>
            <a:endParaRPr sz="3600" dirty="0"/>
          </a:p>
        </p:txBody>
      </p:sp>
      <p:sp>
        <p:nvSpPr>
          <p:cNvPr id="751" name="Google Shape;751;p35">
            <a:extLst>
              <a:ext uri="{FF2B5EF4-FFF2-40B4-BE49-F238E27FC236}">
                <a16:creationId xmlns:a16="http://schemas.microsoft.com/office/drawing/2014/main" id="{8BA9690E-42D5-1C3B-2BDE-9D3B857CE1FA}"/>
              </a:ext>
            </a:extLst>
          </p:cNvPr>
          <p:cNvSpPr txBox="1">
            <a:spLocks noGrp="1"/>
          </p:cNvSpPr>
          <p:nvPr>
            <p:ph type="subTitle" idx="2"/>
          </p:nvPr>
        </p:nvSpPr>
        <p:spPr>
          <a:xfrm>
            <a:off x="820235" y="987598"/>
            <a:ext cx="7704030" cy="2755403"/>
          </a:xfrm>
          <a:prstGeom prst="rect">
            <a:avLst/>
          </a:prstGeom>
        </p:spPr>
        <p:txBody>
          <a:bodyPr spcFirstLastPara="1" wrap="square" lIns="91425" tIns="91425" rIns="91425" bIns="91425" anchor="t" anchorCtr="0">
            <a:noAutofit/>
          </a:bodyPr>
          <a:lstStyle/>
          <a:p>
            <a:pPr marL="342900" lvl="0" indent="-342900">
              <a:lnSpc>
                <a:spcPct val="107000"/>
              </a:lnSpc>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Opioid Use Disorder (OUD) is an urgent and escalating global epidemic, demanding immediate attention and action</a:t>
            </a:r>
          </a:p>
          <a:p>
            <a:pPr marL="342900" lvl="0" indent="-342900">
              <a:lnSpc>
                <a:spcPct val="107000"/>
              </a:lnSpc>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Approximately 40 million people globally suffered from drug use disorders</a:t>
            </a:r>
          </a:p>
          <a:p>
            <a:pPr marL="342900" lvl="0" indent="-342900">
              <a:lnSpc>
                <a:spcPct val="107000"/>
              </a:lnSpc>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It is estimated that as many as 225,000 people in BC remain at risk of unregulated drug injury or death.</a:t>
            </a:r>
          </a:p>
          <a:p>
            <a:pPr marL="342900" lvl="0" indent="-342900">
              <a:lnSpc>
                <a:spcPct val="107000"/>
              </a:lnSpc>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At least 32,632 Canadians died from an opioid overdose between January 2016 and June 2022.</a:t>
            </a:r>
          </a:p>
          <a:p>
            <a:pPr marL="342900" lvl="0" indent="-342900">
              <a:lnSpc>
                <a:spcPct val="107000"/>
              </a:lnSpc>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In Vancouver’s Downtown Eastside, unregulated drug toxicity has led to a death rate over 12 times the provincial average, with fentanyl found in more than 85% of overdoses</a:t>
            </a:r>
          </a:p>
          <a:p>
            <a:pPr marL="342900" lvl="0" indent="-342900">
              <a:lnSpc>
                <a:spcPct val="107000"/>
              </a:lnSpc>
              <a:spcAft>
                <a:spcPts val="800"/>
              </a:spcAft>
              <a:buFont typeface="Symbol" panose="05050102010706020507" pitchFamily="18" charset="2"/>
              <a:buChar char=""/>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BC Coroners Review Panel suggested creating access to sufficient and safe alternatives for the drug dependent people as a short-term solution</a:t>
            </a:r>
          </a:p>
        </p:txBody>
      </p:sp>
      <p:sp>
        <p:nvSpPr>
          <p:cNvPr id="752" name="Google Shape;752;p35">
            <a:extLst>
              <a:ext uri="{FF2B5EF4-FFF2-40B4-BE49-F238E27FC236}">
                <a16:creationId xmlns:a16="http://schemas.microsoft.com/office/drawing/2014/main" id="{A58C2B6C-9918-A36C-98A2-9F7E6021EB4D}"/>
              </a:ext>
            </a:extLst>
          </p:cNvPr>
          <p:cNvSpPr/>
          <p:nvPr/>
        </p:nvSpPr>
        <p:spPr>
          <a:xfrm rot="10800000">
            <a:off x="-786828" y="-1311171"/>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53" name="Google Shape;753;p35">
            <a:extLst>
              <a:ext uri="{FF2B5EF4-FFF2-40B4-BE49-F238E27FC236}">
                <a16:creationId xmlns:a16="http://schemas.microsoft.com/office/drawing/2014/main" id="{939DB4EE-E28C-38BC-F090-3324EA35CB87}"/>
              </a:ext>
            </a:extLst>
          </p:cNvPr>
          <p:cNvGrpSpPr/>
          <p:nvPr/>
        </p:nvGrpSpPr>
        <p:grpSpPr>
          <a:xfrm>
            <a:off x="8058930" y="125099"/>
            <a:ext cx="945222" cy="319917"/>
            <a:chOff x="1608712" y="575096"/>
            <a:chExt cx="670466" cy="226924"/>
          </a:xfrm>
        </p:grpSpPr>
        <p:sp>
          <p:nvSpPr>
            <p:cNvPr id="754" name="Google Shape;754;p35">
              <a:extLst>
                <a:ext uri="{FF2B5EF4-FFF2-40B4-BE49-F238E27FC236}">
                  <a16:creationId xmlns:a16="http://schemas.microsoft.com/office/drawing/2014/main" id="{510DD5AB-D695-A65F-37DA-9955BA274C60}"/>
                </a:ext>
              </a:extLst>
            </p:cNvPr>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35">
              <a:extLst>
                <a:ext uri="{FF2B5EF4-FFF2-40B4-BE49-F238E27FC236}">
                  <a16:creationId xmlns:a16="http://schemas.microsoft.com/office/drawing/2014/main" id="{78B8186B-1B19-5BEA-6667-5BAEE8501055}"/>
                </a:ext>
              </a:extLst>
            </p:cNvPr>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35">
              <a:extLst>
                <a:ext uri="{FF2B5EF4-FFF2-40B4-BE49-F238E27FC236}">
                  <a16:creationId xmlns:a16="http://schemas.microsoft.com/office/drawing/2014/main" id="{C2F748EF-565A-ADF8-BFCB-53E1E948AFBE}"/>
                </a:ext>
              </a:extLst>
            </p:cNvPr>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35">
              <a:extLst>
                <a:ext uri="{FF2B5EF4-FFF2-40B4-BE49-F238E27FC236}">
                  <a16:creationId xmlns:a16="http://schemas.microsoft.com/office/drawing/2014/main" id="{1B1FD0D0-C386-93EA-C710-8B2E8E726DA1}"/>
                </a:ext>
              </a:extLst>
            </p:cNvPr>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35">
              <a:extLst>
                <a:ext uri="{FF2B5EF4-FFF2-40B4-BE49-F238E27FC236}">
                  <a16:creationId xmlns:a16="http://schemas.microsoft.com/office/drawing/2014/main" id="{06448CCF-7F22-FF50-97EE-5813B6AF98DD}"/>
                </a:ext>
              </a:extLst>
            </p:cNvPr>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35">
              <a:extLst>
                <a:ext uri="{FF2B5EF4-FFF2-40B4-BE49-F238E27FC236}">
                  <a16:creationId xmlns:a16="http://schemas.microsoft.com/office/drawing/2014/main" id="{E287B009-DA92-DDE5-4313-42195C49CB72}"/>
                </a:ext>
              </a:extLst>
            </p:cNvPr>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35">
              <a:extLst>
                <a:ext uri="{FF2B5EF4-FFF2-40B4-BE49-F238E27FC236}">
                  <a16:creationId xmlns:a16="http://schemas.microsoft.com/office/drawing/2014/main" id="{727EBA77-CF67-E768-77C6-41EB9CB2CAC6}"/>
                </a:ext>
              </a:extLst>
            </p:cNvPr>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35">
              <a:extLst>
                <a:ext uri="{FF2B5EF4-FFF2-40B4-BE49-F238E27FC236}">
                  <a16:creationId xmlns:a16="http://schemas.microsoft.com/office/drawing/2014/main" id="{DFF4324F-0987-9582-9889-126C800075DB}"/>
                </a:ext>
              </a:extLst>
            </p:cNvPr>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2" name="Google Shape;762;p35">
            <a:extLst>
              <a:ext uri="{FF2B5EF4-FFF2-40B4-BE49-F238E27FC236}">
                <a16:creationId xmlns:a16="http://schemas.microsoft.com/office/drawing/2014/main" id="{7361070F-5F0A-1BF6-4634-6F29F8C01CF9}"/>
              </a:ext>
            </a:extLst>
          </p:cNvPr>
          <p:cNvSpPr/>
          <p:nvPr/>
        </p:nvSpPr>
        <p:spPr>
          <a:xfrm rot="10800000">
            <a:off x="1066526" y="476971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a:extLst>
              <a:ext uri="{FF2B5EF4-FFF2-40B4-BE49-F238E27FC236}">
                <a16:creationId xmlns:a16="http://schemas.microsoft.com/office/drawing/2014/main" id="{C2CDB81A-6D3F-E7C9-8960-6185914FEC8D}"/>
              </a:ext>
            </a:extLst>
          </p:cNvPr>
          <p:cNvSpPr/>
          <p:nvPr/>
        </p:nvSpPr>
        <p:spPr>
          <a:xfrm rot="10800000">
            <a:off x="138777" y="4209671"/>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35">
            <a:extLst>
              <a:ext uri="{FF2B5EF4-FFF2-40B4-BE49-F238E27FC236}">
                <a16:creationId xmlns:a16="http://schemas.microsoft.com/office/drawing/2014/main" id="{F4D7C2E9-0BB3-CFD7-D7E2-E9A4FB1AF3E6}"/>
              </a:ext>
            </a:extLst>
          </p:cNvPr>
          <p:cNvSpPr/>
          <p:nvPr/>
        </p:nvSpPr>
        <p:spPr>
          <a:xfrm rot="10800000">
            <a:off x="549903" y="4791885"/>
            <a:ext cx="186812" cy="186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3" name="Recording (2)">
            <a:hlinkClick r:id="" action="ppaction://media"/>
            <a:extLst>
              <a:ext uri="{FF2B5EF4-FFF2-40B4-BE49-F238E27FC236}">
                <a16:creationId xmlns:a16="http://schemas.microsoft.com/office/drawing/2014/main" id="{B2E1AD13-06CD-0C02-634C-90053AA563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554" y="234701"/>
            <a:ext cx="609600" cy="609600"/>
          </a:xfrm>
          <a:prstGeom prst="rect">
            <a:avLst/>
          </a:prstGeom>
        </p:spPr>
      </p:pic>
    </p:spTree>
    <p:extLst>
      <p:ext uri="{BB962C8B-B14F-4D97-AF65-F5344CB8AC3E}">
        <p14:creationId xmlns:p14="http://schemas.microsoft.com/office/powerpoint/2010/main" val="395492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D9EA8894-1DD4-E034-641C-24A39D263F58}"/>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895D8336-7581-2481-DF2D-A820E9A278FD}"/>
              </a:ext>
            </a:extLst>
          </p:cNvPr>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a:extLst>
              <a:ext uri="{FF2B5EF4-FFF2-40B4-BE49-F238E27FC236}">
                <a16:creationId xmlns:a16="http://schemas.microsoft.com/office/drawing/2014/main" id="{14EFEFA7-470D-F3D5-E461-B74FE1676F6E}"/>
              </a:ext>
            </a:extLst>
          </p:cNvPr>
          <p:cNvSpPr txBox="1">
            <a:spLocks noGrp="1"/>
          </p:cNvSpPr>
          <p:nvPr>
            <p:ph type="title"/>
          </p:nvPr>
        </p:nvSpPr>
        <p:spPr>
          <a:xfrm flipH="1">
            <a:off x="676899" y="20417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600" dirty="0"/>
              <a:t>Background Info</a:t>
            </a:r>
          </a:p>
        </p:txBody>
      </p:sp>
      <p:sp>
        <p:nvSpPr>
          <p:cNvPr id="630" name="Google Shape;630;p34">
            <a:extLst>
              <a:ext uri="{FF2B5EF4-FFF2-40B4-BE49-F238E27FC236}">
                <a16:creationId xmlns:a16="http://schemas.microsoft.com/office/drawing/2014/main" id="{8C2E06B2-8A44-18C1-9E6F-127E2C56C4DF}"/>
              </a:ext>
            </a:extLst>
          </p:cNvPr>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631" name="Google Shape;631;p34">
            <a:extLst>
              <a:ext uri="{FF2B5EF4-FFF2-40B4-BE49-F238E27FC236}">
                <a16:creationId xmlns:a16="http://schemas.microsoft.com/office/drawing/2014/main" id="{15108150-FC0C-C95D-0290-DE503726BD92}"/>
              </a:ext>
            </a:extLst>
          </p:cNvPr>
          <p:cNvGrpSpPr/>
          <p:nvPr/>
        </p:nvGrpSpPr>
        <p:grpSpPr>
          <a:xfrm>
            <a:off x="713373" y="154126"/>
            <a:ext cx="727117" cy="770735"/>
            <a:chOff x="5137170" y="1563182"/>
            <a:chExt cx="584358" cy="619462"/>
          </a:xfrm>
        </p:grpSpPr>
        <p:sp>
          <p:nvSpPr>
            <p:cNvPr id="632" name="Google Shape;632;p34">
              <a:extLst>
                <a:ext uri="{FF2B5EF4-FFF2-40B4-BE49-F238E27FC236}">
                  <a16:creationId xmlns:a16="http://schemas.microsoft.com/office/drawing/2014/main" id="{9E12248D-F665-0D6F-3774-F907440AE0F4}"/>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a:extLst>
                <a:ext uri="{FF2B5EF4-FFF2-40B4-BE49-F238E27FC236}">
                  <a16:creationId xmlns:a16="http://schemas.microsoft.com/office/drawing/2014/main" id="{4B750621-DF55-B1EF-4333-4EEAEE141F67}"/>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a:extLst>
                <a:ext uri="{FF2B5EF4-FFF2-40B4-BE49-F238E27FC236}">
                  <a16:creationId xmlns:a16="http://schemas.microsoft.com/office/drawing/2014/main" id="{773444BE-DCC9-AFE8-E175-0F409E6B2579}"/>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a:extLst>
                <a:ext uri="{FF2B5EF4-FFF2-40B4-BE49-F238E27FC236}">
                  <a16:creationId xmlns:a16="http://schemas.microsoft.com/office/drawing/2014/main" id="{E5A7A1DC-07F6-43ED-691C-30AA5D9B9E91}"/>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a:extLst>
                <a:ext uri="{FF2B5EF4-FFF2-40B4-BE49-F238E27FC236}">
                  <a16:creationId xmlns:a16="http://schemas.microsoft.com/office/drawing/2014/main" id="{DB3432BD-EB76-F7D7-7536-2BD21E3F4756}"/>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a:extLst>
                <a:ext uri="{FF2B5EF4-FFF2-40B4-BE49-F238E27FC236}">
                  <a16:creationId xmlns:a16="http://schemas.microsoft.com/office/drawing/2014/main" id="{35E29B28-9191-4097-3DCF-92B3210CB914}"/>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a:extLst>
                <a:ext uri="{FF2B5EF4-FFF2-40B4-BE49-F238E27FC236}">
                  <a16:creationId xmlns:a16="http://schemas.microsoft.com/office/drawing/2014/main" id="{53B7B843-B702-8135-3A9B-945757840682}"/>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a:extLst>
                <a:ext uri="{FF2B5EF4-FFF2-40B4-BE49-F238E27FC236}">
                  <a16:creationId xmlns:a16="http://schemas.microsoft.com/office/drawing/2014/main" id="{A71D1BD1-7C79-8F60-48B6-892978481D9C}"/>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a:extLst>
                <a:ext uri="{FF2B5EF4-FFF2-40B4-BE49-F238E27FC236}">
                  <a16:creationId xmlns:a16="http://schemas.microsoft.com/office/drawing/2014/main" id="{6F7388DA-4FC4-3A65-710D-94B17884430A}"/>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a:extLst>
                <a:ext uri="{FF2B5EF4-FFF2-40B4-BE49-F238E27FC236}">
                  <a16:creationId xmlns:a16="http://schemas.microsoft.com/office/drawing/2014/main" id="{AFB83F28-8326-EB9C-6507-445F7C1794A4}"/>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a:extLst>
                <a:ext uri="{FF2B5EF4-FFF2-40B4-BE49-F238E27FC236}">
                  <a16:creationId xmlns:a16="http://schemas.microsoft.com/office/drawing/2014/main" id="{CF411631-F975-D7E9-8225-1CDF6DA05B1A}"/>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a:extLst>
                <a:ext uri="{FF2B5EF4-FFF2-40B4-BE49-F238E27FC236}">
                  <a16:creationId xmlns:a16="http://schemas.microsoft.com/office/drawing/2014/main" id="{05C7775B-E653-8B56-0A92-9C6522E6F1B4}"/>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a:extLst>
                <a:ext uri="{FF2B5EF4-FFF2-40B4-BE49-F238E27FC236}">
                  <a16:creationId xmlns:a16="http://schemas.microsoft.com/office/drawing/2014/main" id="{084D3CCD-98F9-2E7D-0012-2B63E58E8E46}"/>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a:extLst>
                <a:ext uri="{FF2B5EF4-FFF2-40B4-BE49-F238E27FC236}">
                  <a16:creationId xmlns:a16="http://schemas.microsoft.com/office/drawing/2014/main" id="{515BDD6B-12E2-7187-2F06-96D907F8D861}"/>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a:extLst>
                <a:ext uri="{FF2B5EF4-FFF2-40B4-BE49-F238E27FC236}">
                  <a16:creationId xmlns:a16="http://schemas.microsoft.com/office/drawing/2014/main" id="{4E4B65AE-B167-6177-9B56-5B06B4C5834B}"/>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a:extLst>
                <a:ext uri="{FF2B5EF4-FFF2-40B4-BE49-F238E27FC236}">
                  <a16:creationId xmlns:a16="http://schemas.microsoft.com/office/drawing/2014/main" id="{7E669808-B331-AD61-7298-8055F1EC53D7}"/>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a:extLst>
              <a:ext uri="{FF2B5EF4-FFF2-40B4-BE49-F238E27FC236}">
                <a16:creationId xmlns:a16="http://schemas.microsoft.com/office/drawing/2014/main" id="{1C0FD1BE-5185-2953-F6D2-720FFB38CACD}"/>
              </a:ext>
            </a:extLst>
          </p:cNvPr>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a:extLst>
              <a:ext uri="{FF2B5EF4-FFF2-40B4-BE49-F238E27FC236}">
                <a16:creationId xmlns:a16="http://schemas.microsoft.com/office/drawing/2014/main" id="{DE1A39A0-5F7A-83C8-C72E-031C39CD078E}"/>
              </a:ext>
            </a:extLst>
          </p:cNvPr>
          <p:cNvGrpSpPr/>
          <p:nvPr/>
        </p:nvGrpSpPr>
        <p:grpSpPr>
          <a:xfrm>
            <a:off x="4652331" y="604933"/>
            <a:ext cx="4273816" cy="4283197"/>
            <a:chOff x="4351875" y="515724"/>
            <a:chExt cx="4273816" cy="4283197"/>
          </a:xfrm>
        </p:grpSpPr>
        <p:grpSp>
          <p:nvGrpSpPr>
            <p:cNvPr id="650" name="Google Shape;650;p34">
              <a:extLst>
                <a:ext uri="{FF2B5EF4-FFF2-40B4-BE49-F238E27FC236}">
                  <a16:creationId xmlns:a16="http://schemas.microsoft.com/office/drawing/2014/main" id="{8C05DA42-6B3F-7B03-C217-78B56E33CE0B}"/>
                </a:ext>
              </a:extLst>
            </p:cNvPr>
            <p:cNvGrpSpPr/>
            <p:nvPr/>
          </p:nvGrpSpPr>
          <p:grpSpPr>
            <a:xfrm>
              <a:off x="4796749" y="1094800"/>
              <a:ext cx="3498385" cy="2954272"/>
              <a:chOff x="4796749" y="1094800"/>
              <a:chExt cx="3498385" cy="2954272"/>
            </a:xfrm>
          </p:grpSpPr>
          <p:sp>
            <p:nvSpPr>
              <p:cNvPr id="651" name="Google Shape;651;p34">
                <a:extLst>
                  <a:ext uri="{FF2B5EF4-FFF2-40B4-BE49-F238E27FC236}">
                    <a16:creationId xmlns:a16="http://schemas.microsoft.com/office/drawing/2014/main" id="{105BB4BF-2588-F855-AFD5-4A421946EA23}"/>
                  </a:ext>
                </a:extLst>
              </p:cNvPr>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a:extLst>
                  <a:ext uri="{FF2B5EF4-FFF2-40B4-BE49-F238E27FC236}">
                    <a16:creationId xmlns:a16="http://schemas.microsoft.com/office/drawing/2014/main" id="{827904F3-FABF-C035-2FAA-C004AD5CC7D8}"/>
                  </a:ext>
                </a:extLst>
              </p:cNvPr>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a:extLst>
                  <a:ext uri="{FF2B5EF4-FFF2-40B4-BE49-F238E27FC236}">
                    <a16:creationId xmlns:a16="http://schemas.microsoft.com/office/drawing/2014/main" id="{7C12114B-B34F-679E-83F5-405300339D44}"/>
                  </a:ext>
                </a:extLst>
              </p:cNvPr>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a:extLst>
                  <a:ext uri="{FF2B5EF4-FFF2-40B4-BE49-F238E27FC236}">
                    <a16:creationId xmlns:a16="http://schemas.microsoft.com/office/drawing/2014/main" id="{10C2C30B-1F73-B0B6-1B76-27ADE8E06A11}"/>
                  </a:ext>
                </a:extLst>
              </p:cNvPr>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a:extLst>
                  <a:ext uri="{FF2B5EF4-FFF2-40B4-BE49-F238E27FC236}">
                    <a16:creationId xmlns:a16="http://schemas.microsoft.com/office/drawing/2014/main" id="{6C04E9C3-34F2-4261-C430-7FC4BAEAD6C8}"/>
                  </a:ext>
                </a:extLst>
              </p:cNvPr>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a:extLst>
                  <a:ext uri="{FF2B5EF4-FFF2-40B4-BE49-F238E27FC236}">
                    <a16:creationId xmlns:a16="http://schemas.microsoft.com/office/drawing/2014/main" id="{C4DEBF02-2EF3-D273-3C3A-5BFC58CD00C6}"/>
                  </a:ext>
                </a:extLst>
              </p:cNvPr>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a:extLst>
                  <a:ext uri="{FF2B5EF4-FFF2-40B4-BE49-F238E27FC236}">
                    <a16:creationId xmlns:a16="http://schemas.microsoft.com/office/drawing/2014/main" id="{F4121B88-9A8E-F648-022A-49BDC76FE05D}"/>
                  </a:ext>
                </a:extLst>
              </p:cNvPr>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a:extLst>
                  <a:ext uri="{FF2B5EF4-FFF2-40B4-BE49-F238E27FC236}">
                    <a16:creationId xmlns:a16="http://schemas.microsoft.com/office/drawing/2014/main" id="{44A967D5-77C3-A9DC-BE4D-34F0DD9D9B3A}"/>
                  </a:ext>
                </a:extLst>
              </p:cNvPr>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a:extLst>
                  <a:ext uri="{FF2B5EF4-FFF2-40B4-BE49-F238E27FC236}">
                    <a16:creationId xmlns:a16="http://schemas.microsoft.com/office/drawing/2014/main" id="{7F557C39-769C-B542-5FC5-93A8BD0B86A4}"/>
                  </a:ext>
                </a:extLst>
              </p:cNvPr>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a:extLst>
                  <a:ext uri="{FF2B5EF4-FFF2-40B4-BE49-F238E27FC236}">
                    <a16:creationId xmlns:a16="http://schemas.microsoft.com/office/drawing/2014/main" id="{E430F24B-3B64-9D6F-8667-215251E2AB8C}"/>
                  </a:ext>
                </a:extLst>
              </p:cNvPr>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a:extLst>
                  <a:ext uri="{FF2B5EF4-FFF2-40B4-BE49-F238E27FC236}">
                    <a16:creationId xmlns:a16="http://schemas.microsoft.com/office/drawing/2014/main" id="{B40D2B68-C19B-BC3A-9C25-B255DD6D13EE}"/>
                  </a:ext>
                </a:extLst>
              </p:cNvPr>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a:extLst>
                  <a:ext uri="{FF2B5EF4-FFF2-40B4-BE49-F238E27FC236}">
                    <a16:creationId xmlns:a16="http://schemas.microsoft.com/office/drawing/2014/main" id="{004CEC90-DF64-F2A9-82A3-A23F63D75CCE}"/>
                  </a:ext>
                </a:extLst>
              </p:cNvPr>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a:extLst>
                  <a:ext uri="{FF2B5EF4-FFF2-40B4-BE49-F238E27FC236}">
                    <a16:creationId xmlns:a16="http://schemas.microsoft.com/office/drawing/2014/main" id="{C10FCEA3-26B4-035A-CE74-CBC5D1DE0336}"/>
                  </a:ext>
                </a:extLst>
              </p:cNvPr>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a:extLst>
                  <a:ext uri="{FF2B5EF4-FFF2-40B4-BE49-F238E27FC236}">
                    <a16:creationId xmlns:a16="http://schemas.microsoft.com/office/drawing/2014/main" id="{D1A1E1D9-F33C-7563-72BB-00930C2E3EA2}"/>
                  </a:ext>
                </a:extLst>
              </p:cNvPr>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a:extLst>
                  <a:ext uri="{FF2B5EF4-FFF2-40B4-BE49-F238E27FC236}">
                    <a16:creationId xmlns:a16="http://schemas.microsoft.com/office/drawing/2014/main" id="{5554B106-1299-BDB3-026E-62CA28970806}"/>
                  </a:ext>
                </a:extLst>
              </p:cNvPr>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a:extLst>
                  <a:ext uri="{FF2B5EF4-FFF2-40B4-BE49-F238E27FC236}">
                    <a16:creationId xmlns:a16="http://schemas.microsoft.com/office/drawing/2014/main" id="{1BA5D88A-8D9A-464F-D672-A6BC3A1C82BD}"/>
                  </a:ext>
                </a:extLst>
              </p:cNvPr>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a:extLst>
                  <a:ext uri="{FF2B5EF4-FFF2-40B4-BE49-F238E27FC236}">
                    <a16:creationId xmlns:a16="http://schemas.microsoft.com/office/drawing/2014/main" id="{8D62930D-8248-E8A9-E3B9-C22D867FFFFA}"/>
                  </a:ext>
                </a:extLst>
              </p:cNvPr>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a:extLst>
                  <a:ext uri="{FF2B5EF4-FFF2-40B4-BE49-F238E27FC236}">
                    <a16:creationId xmlns:a16="http://schemas.microsoft.com/office/drawing/2014/main" id="{78AF8564-AB3D-007C-64E6-5A92D50ADB05}"/>
                  </a:ext>
                </a:extLst>
              </p:cNvPr>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a:extLst>
                  <a:ext uri="{FF2B5EF4-FFF2-40B4-BE49-F238E27FC236}">
                    <a16:creationId xmlns:a16="http://schemas.microsoft.com/office/drawing/2014/main" id="{774863A2-C09A-9506-D51E-36E2F15059ED}"/>
                  </a:ext>
                </a:extLst>
              </p:cNvPr>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a:extLst>
                  <a:ext uri="{FF2B5EF4-FFF2-40B4-BE49-F238E27FC236}">
                    <a16:creationId xmlns:a16="http://schemas.microsoft.com/office/drawing/2014/main" id="{E1D1A733-894C-F3EE-488D-2AB6E9FC13BF}"/>
                  </a:ext>
                </a:extLst>
              </p:cNvPr>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a:extLst>
                  <a:ext uri="{FF2B5EF4-FFF2-40B4-BE49-F238E27FC236}">
                    <a16:creationId xmlns:a16="http://schemas.microsoft.com/office/drawing/2014/main" id="{6AA78FD1-9794-1EE7-19D3-258E472C1601}"/>
                  </a:ext>
                </a:extLst>
              </p:cNvPr>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a:extLst>
                  <a:ext uri="{FF2B5EF4-FFF2-40B4-BE49-F238E27FC236}">
                    <a16:creationId xmlns:a16="http://schemas.microsoft.com/office/drawing/2014/main" id="{EC23F496-D253-B320-1765-DFA359006855}"/>
                  </a:ext>
                </a:extLst>
              </p:cNvPr>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a:extLst>
                  <a:ext uri="{FF2B5EF4-FFF2-40B4-BE49-F238E27FC236}">
                    <a16:creationId xmlns:a16="http://schemas.microsoft.com/office/drawing/2014/main" id="{4C5BC623-BAA7-BC0A-A83E-38C8810CF2DF}"/>
                  </a:ext>
                </a:extLst>
              </p:cNvPr>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a:extLst>
                  <a:ext uri="{FF2B5EF4-FFF2-40B4-BE49-F238E27FC236}">
                    <a16:creationId xmlns:a16="http://schemas.microsoft.com/office/drawing/2014/main" id="{5335EDAF-33FD-700F-CE6A-03925DD30426}"/>
                  </a:ext>
                </a:extLst>
              </p:cNvPr>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a:extLst>
                  <a:ext uri="{FF2B5EF4-FFF2-40B4-BE49-F238E27FC236}">
                    <a16:creationId xmlns:a16="http://schemas.microsoft.com/office/drawing/2014/main" id="{16ABE34A-DDB9-B408-2CB4-FEE3B8B0EAFD}"/>
                  </a:ext>
                </a:extLst>
              </p:cNvPr>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a:extLst>
                  <a:ext uri="{FF2B5EF4-FFF2-40B4-BE49-F238E27FC236}">
                    <a16:creationId xmlns:a16="http://schemas.microsoft.com/office/drawing/2014/main" id="{EAAB07C8-08B3-FE20-3B62-944EAE61450A}"/>
                  </a:ext>
                </a:extLst>
              </p:cNvPr>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a:extLst>
                  <a:ext uri="{FF2B5EF4-FFF2-40B4-BE49-F238E27FC236}">
                    <a16:creationId xmlns:a16="http://schemas.microsoft.com/office/drawing/2014/main" id="{C109CEFA-46E3-58F4-477E-B9FBF356840C}"/>
                  </a:ext>
                </a:extLst>
              </p:cNvPr>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a:extLst>
                  <a:ext uri="{FF2B5EF4-FFF2-40B4-BE49-F238E27FC236}">
                    <a16:creationId xmlns:a16="http://schemas.microsoft.com/office/drawing/2014/main" id="{1829A081-E162-D4FE-BA52-65F29999B087}"/>
                  </a:ext>
                </a:extLst>
              </p:cNvPr>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a:extLst>
                  <a:ext uri="{FF2B5EF4-FFF2-40B4-BE49-F238E27FC236}">
                    <a16:creationId xmlns:a16="http://schemas.microsoft.com/office/drawing/2014/main" id="{9553354B-D951-7B96-D5A3-8679A614D5C6}"/>
                  </a:ext>
                </a:extLst>
              </p:cNvPr>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a:extLst>
                  <a:ext uri="{FF2B5EF4-FFF2-40B4-BE49-F238E27FC236}">
                    <a16:creationId xmlns:a16="http://schemas.microsoft.com/office/drawing/2014/main" id="{A98A960C-3DE6-FA5A-27DE-FCE47499F0C8}"/>
                  </a:ext>
                </a:extLst>
              </p:cNvPr>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a:extLst>
                  <a:ext uri="{FF2B5EF4-FFF2-40B4-BE49-F238E27FC236}">
                    <a16:creationId xmlns:a16="http://schemas.microsoft.com/office/drawing/2014/main" id="{D39B9B88-38E2-C1E6-1EC4-3D8897459C37}"/>
                  </a:ext>
                </a:extLst>
              </p:cNvPr>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a:extLst>
                  <a:ext uri="{FF2B5EF4-FFF2-40B4-BE49-F238E27FC236}">
                    <a16:creationId xmlns:a16="http://schemas.microsoft.com/office/drawing/2014/main" id="{F04C4245-60F4-ABE9-665F-2F6A002EC0AF}"/>
                  </a:ext>
                </a:extLst>
              </p:cNvPr>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a:extLst>
                  <a:ext uri="{FF2B5EF4-FFF2-40B4-BE49-F238E27FC236}">
                    <a16:creationId xmlns:a16="http://schemas.microsoft.com/office/drawing/2014/main" id="{9E50A5DC-DB00-D5D9-0824-BD9528A9550D}"/>
                  </a:ext>
                </a:extLst>
              </p:cNvPr>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a:extLst>
                  <a:ext uri="{FF2B5EF4-FFF2-40B4-BE49-F238E27FC236}">
                    <a16:creationId xmlns:a16="http://schemas.microsoft.com/office/drawing/2014/main" id="{2106A8CC-1D78-5369-3285-40F77B1E9F29}"/>
                  </a:ext>
                </a:extLst>
              </p:cNvPr>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a:extLst>
                  <a:ext uri="{FF2B5EF4-FFF2-40B4-BE49-F238E27FC236}">
                    <a16:creationId xmlns:a16="http://schemas.microsoft.com/office/drawing/2014/main" id="{4EB0D258-4D5F-BB49-E128-C6E18D478A98}"/>
                  </a:ext>
                </a:extLst>
              </p:cNvPr>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a:extLst>
                  <a:ext uri="{FF2B5EF4-FFF2-40B4-BE49-F238E27FC236}">
                    <a16:creationId xmlns:a16="http://schemas.microsoft.com/office/drawing/2014/main" id="{E6C177C6-96F0-0E86-D582-5C5E2B9042C2}"/>
                  </a:ext>
                </a:extLst>
              </p:cNvPr>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a:extLst>
                  <a:ext uri="{FF2B5EF4-FFF2-40B4-BE49-F238E27FC236}">
                    <a16:creationId xmlns:a16="http://schemas.microsoft.com/office/drawing/2014/main" id="{AC18941B-5DC4-AFF6-CD22-32B63D5D4637}"/>
                  </a:ext>
                </a:extLst>
              </p:cNvPr>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a:extLst>
                  <a:ext uri="{FF2B5EF4-FFF2-40B4-BE49-F238E27FC236}">
                    <a16:creationId xmlns:a16="http://schemas.microsoft.com/office/drawing/2014/main" id="{DE6AA1D7-ABB2-4640-F5C5-CC5A131A50A8}"/>
                  </a:ext>
                </a:extLst>
              </p:cNvPr>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a:extLst>
                  <a:ext uri="{FF2B5EF4-FFF2-40B4-BE49-F238E27FC236}">
                    <a16:creationId xmlns:a16="http://schemas.microsoft.com/office/drawing/2014/main" id="{111D2B02-FD45-C663-4F1F-F479488E4E5C}"/>
                  </a:ext>
                </a:extLst>
              </p:cNvPr>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a:extLst>
                  <a:ext uri="{FF2B5EF4-FFF2-40B4-BE49-F238E27FC236}">
                    <a16:creationId xmlns:a16="http://schemas.microsoft.com/office/drawing/2014/main" id="{C7F5B63D-975C-9AC6-F397-EFB82764670B}"/>
                  </a:ext>
                </a:extLst>
              </p:cNvPr>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a:extLst>
                  <a:ext uri="{FF2B5EF4-FFF2-40B4-BE49-F238E27FC236}">
                    <a16:creationId xmlns:a16="http://schemas.microsoft.com/office/drawing/2014/main" id="{9BB3E089-F2AA-A5E7-E091-6B1461008262}"/>
                  </a:ext>
                </a:extLst>
              </p:cNvPr>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a:extLst>
                  <a:ext uri="{FF2B5EF4-FFF2-40B4-BE49-F238E27FC236}">
                    <a16:creationId xmlns:a16="http://schemas.microsoft.com/office/drawing/2014/main" id="{541881BF-FDBF-A395-E222-1906B1151BCD}"/>
                  </a:ext>
                </a:extLst>
              </p:cNvPr>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a:extLst>
                  <a:ext uri="{FF2B5EF4-FFF2-40B4-BE49-F238E27FC236}">
                    <a16:creationId xmlns:a16="http://schemas.microsoft.com/office/drawing/2014/main" id="{287B8D19-A41D-7A67-CCB1-B8FDA0BC378D}"/>
                  </a:ext>
                </a:extLst>
              </p:cNvPr>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a:extLst>
                  <a:ext uri="{FF2B5EF4-FFF2-40B4-BE49-F238E27FC236}">
                    <a16:creationId xmlns:a16="http://schemas.microsoft.com/office/drawing/2014/main" id="{B90772AB-499B-16A3-A5E9-98D3663AFF6F}"/>
                  </a:ext>
                </a:extLst>
              </p:cNvPr>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a:extLst>
                  <a:ext uri="{FF2B5EF4-FFF2-40B4-BE49-F238E27FC236}">
                    <a16:creationId xmlns:a16="http://schemas.microsoft.com/office/drawing/2014/main" id="{5145E4A1-FF74-5850-AF39-C3E74695A8E8}"/>
                  </a:ext>
                </a:extLst>
              </p:cNvPr>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a:extLst>
                  <a:ext uri="{FF2B5EF4-FFF2-40B4-BE49-F238E27FC236}">
                    <a16:creationId xmlns:a16="http://schemas.microsoft.com/office/drawing/2014/main" id="{D10D912F-7025-B756-8B1D-0C4D41C8AD05}"/>
                  </a:ext>
                </a:extLst>
              </p:cNvPr>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a:extLst>
                  <a:ext uri="{FF2B5EF4-FFF2-40B4-BE49-F238E27FC236}">
                    <a16:creationId xmlns:a16="http://schemas.microsoft.com/office/drawing/2014/main" id="{288C589F-1400-0290-25ED-25674DB1B655}"/>
                  </a:ext>
                </a:extLst>
              </p:cNvPr>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a:extLst>
                  <a:ext uri="{FF2B5EF4-FFF2-40B4-BE49-F238E27FC236}">
                    <a16:creationId xmlns:a16="http://schemas.microsoft.com/office/drawing/2014/main" id="{477138A1-D5A8-A75F-5643-2C37B3003A7B}"/>
                  </a:ext>
                </a:extLst>
              </p:cNvPr>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a:extLst>
                  <a:ext uri="{FF2B5EF4-FFF2-40B4-BE49-F238E27FC236}">
                    <a16:creationId xmlns:a16="http://schemas.microsoft.com/office/drawing/2014/main" id="{5833164F-E8B2-3061-965F-F6F9914210F6}"/>
                  </a:ext>
                </a:extLst>
              </p:cNvPr>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a:extLst>
                  <a:ext uri="{FF2B5EF4-FFF2-40B4-BE49-F238E27FC236}">
                    <a16:creationId xmlns:a16="http://schemas.microsoft.com/office/drawing/2014/main" id="{7DDF4136-614B-BBC1-CF42-EBAC5A8C339C}"/>
                  </a:ext>
                </a:extLst>
              </p:cNvPr>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a:extLst>
                  <a:ext uri="{FF2B5EF4-FFF2-40B4-BE49-F238E27FC236}">
                    <a16:creationId xmlns:a16="http://schemas.microsoft.com/office/drawing/2014/main" id="{CBBD7B5F-DE40-A0DE-37CE-A79DFEB6E56C}"/>
                  </a:ext>
                </a:extLst>
              </p:cNvPr>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a:extLst>
                  <a:ext uri="{FF2B5EF4-FFF2-40B4-BE49-F238E27FC236}">
                    <a16:creationId xmlns:a16="http://schemas.microsoft.com/office/drawing/2014/main" id="{6E0F0B77-60BE-6726-563F-A7DDA637BF24}"/>
                  </a:ext>
                </a:extLst>
              </p:cNvPr>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a:extLst>
                  <a:ext uri="{FF2B5EF4-FFF2-40B4-BE49-F238E27FC236}">
                    <a16:creationId xmlns:a16="http://schemas.microsoft.com/office/drawing/2014/main" id="{4C041458-E274-0ADD-438E-5E65A8F1892C}"/>
                  </a:ext>
                </a:extLst>
              </p:cNvPr>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a:extLst>
                  <a:ext uri="{FF2B5EF4-FFF2-40B4-BE49-F238E27FC236}">
                    <a16:creationId xmlns:a16="http://schemas.microsoft.com/office/drawing/2014/main" id="{B348F342-A962-8A97-FCEE-796C90FF79FB}"/>
                  </a:ext>
                </a:extLst>
              </p:cNvPr>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a:extLst>
                  <a:ext uri="{FF2B5EF4-FFF2-40B4-BE49-F238E27FC236}">
                    <a16:creationId xmlns:a16="http://schemas.microsoft.com/office/drawing/2014/main" id="{0524BABF-0430-F8D5-0697-B1C93F0EA3DD}"/>
                  </a:ext>
                </a:extLst>
              </p:cNvPr>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a:extLst>
                  <a:ext uri="{FF2B5EF4-FFF2-40B4-BE49-F238E27FC236}">
                    <a16:creationId xmlns:a16="http://schemas.microsoft.com/office/drawing/2014/main" id="{FFFBAF37-C3ED-2295-882D-7C0592E666AF}"/>
                  </a:ext>
                </a:extLst>
              </p:cNvPr>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a:extLst>
                  <a:ext uri="{FF2B5EF4-FFF2-40B4-BE49-F238E27FC236}">
                    <a16:creationId xmlns:a16="http://schemas.microsoft.com/office/drawing/2014/main" id="{63B1944A-299D-0824-0BAB-A8539C783C0C}"/>
                  </a:ext>
                </a:extLst>
              </p:cNvPr>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a:extLst>
                  <a:ext uri="{FF2B5EF4-FFF2-40B4-BE49-F238E27FC236}">
                    <a16:creationId xmlns:a16="http://schemas.microsoft.com/office/drawing/2014/main" id="{136FFBC8-D259-BC69-DB49-0C2805E5FDA1}"/>
                  </a:ext>
                </a:extLst>
              </p:cNvPr>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a:extLst>
                  <a:ext uri="{FF2B5EF4-FFF2-40B4-BE49-F238E27FC236}">
                    <a16:creationId xmlns:a16="http://schemas.microsoft.com/office/drawing/2014/main" id="{08B3F481-5795-8093-0D7F-E93352E37197}"/>
                  </a:ext>
                </a:extLst>
              </p:cNvPr>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a:extLst>
                  <a:ext uri="{FF2B5EF4-FFF2-40B4-BE49-F238E27FC236}">
                    <a16:creationId xmlns:a16="http://schemas.microsoft.com/office/drawing/2014/main" id="{B1C09AF7-D4C7-0E2B-8471-466042AEA883}"/>
                  </a:ext>
                </a:extLst>
              </p:cNvPr>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a:extLst>
                  <a:ext uri="{FF2B5EF4-FFF2-40B4-BE49-F238E27FC236}">
                    <a16:creationId xmlns:a16="http://schemas.microsoft.com/office/drawing/2014/main" id="{7B756AEC-1D05-8FD2-6A4A-E41CF7408273}"/>
                  </a:ext>
                </a:extLst>
              </p:cNvPr>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a:extLst>
                  <a:ext uri="{FF2B5EF4-FFF2-40B4-BE49-F238E27FC236}">
                    <a16:creationId xmlns:a16="http://schemas.microsoft.com/office/drawing/2014/main" id="{09698FA5-8985-6698-E79A-43A378C4080C}"/>
                  </a:ext>
                </a:extLst>
              </p:cNvPr>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a:extLst>
                  <a:ext uri="{FF2B5EF4-FFF2-40B4-BE49-F238E27FC236}">
                    <a16:creationId xmlns:a16="http://schemas.microsoft.com/office/drawing/2014/main" id="{31D52759-7C8A-093C-21B2-B3FA21F6F154}"/>
                  </a:ext>
                </a:extLst>
              </p:cNvPr>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a:extLst>
                  <a:ext uri="{FF2B5EF4-FFF2-40B4-BE49-F238E27FC236}">
                    <a16:creationId xmlns:a16="http://schemas.microsoft.com/office/drawing/2014/main" id="{2FA08A22-93BC-108A-697A-4F3E9B91B6DD}"/>
                  </a:ext>
                </a:extLst>
              </p:cNvPr>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a:extLst>
                  <a:ext uri="{FF2B5EF4-FFF2-40B4-BE49-F238E27FC236}">
                    <a16:creationId xmlns:a16="http://schemas.microsoft.com/office/drawing/2014/main" id="{9439EA37-3AE1-1A54-CAEC-E2D8B74CC0F7}"/>
                  </a:ext>
                </a:extLst>
              </p:cNvPr>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a:extLst>
                  <a:ext uri="{FF2B5EF4-FFF2-40B4-BE49-F238E27FC236}">
                    <a16:creationId xmlns:a16="http://schemas.microsoft.com/office/drawing/2014/main" id="{6159B026-8C95-8C01-1907-469ABB398C6D}"/>
                  </a:ext>
                </a:extLst>
              </p:cNvPr>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a:extLst>
                  <a:ext uri="{FF2B5EF4-FFF2-40B4-BE49-F238E27FC236}">
                    <a16:creationId xmlns:a16="http://schemas.microsoft.com/office/drawing/2014/main" id="{03B6F1C8-ADC5-F024-2BD2-3CC32A1EBD1F}"/>
                  </a:ext>
                </a:extLst>
              </p:cNvPr>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a:extLst>
                  <a:ext uri="{FF2B5EF4-FFF2-40B4-BE49-F238E27FC236}">
                    <a16:creationId xmlns:a16="http://schemas.microsoft.com/office/drawing/2014/main" id="{0C07D2A8-9C19-3957-008A-1DE5F94FEDBD}"/>
                  </a:ext>
                </a:extLst>
              </p:cNvPr>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a:extLst>
                  <a:ext uri="{FF2B5EF4-FFF2-40B4-BE49-F238E27FC236}">
                    <a16:creationId xmlns:a16="http://schemas.microsoft.com/office/drawing/2014/main" id="{ED7A071D-18CA-BB7C-3903-549ACE97A6BB}"/>
                  </a:ext>
                </a:extLst>
              </p:cNvPr>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a:extLst>
                  <a:ext uri="{FF2B5EF4-FFF2-40B4-BE49-F238E27FC236}">
                    <a16:creationId xmlns:a16="http://schemas.microsoft.com/office/drawing/2014/main" id="{76B9E71F-A68C-6ABB-AC41-A644A4BCA035}"/>
                  </a:ext>
                </a:extLst>
              </p:cNvPr>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a:extLst>
                  <a:ext uri="{FF2B5EF4-FFF2-40B4-BE49-F238E27FC236}">
                    <a16:creationId xmlns:a16="http://schemas.microsoft.com/office/drawing/2014/main" id="{518EE4D0-99BE-1F1B-858E-CF5D6A371EE4}"/>
                  </a:ext>
                </a:extLst>
              </p:cNvPr>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a:extLst>
                  <a:ext uri="{FF2B5EF4-FFF2-40B4-BE49-F238E27FC236}">
                    <a16:creationId xmlns:a16="http://schemas.microsoft.com/office/drawing/2014/main" id="{B6A05695-67CD-BF2C-BE37-1E2CC951F772}"/>
                  </a:ext>
                </a:extLst>
              </p:cNvPr>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a:extLst>
                  <a:ext uri="{FF2B5EF4-FFF2-40B4-BE49-F238E27FC236}">
                    <a16:creationId xmlns:a16="http://schemas.microsoft.com/office/drawing/2014/main" id="{7648445C-76D2-385F-943C-E86461014F66}"/>
                  </a:ext>
                </a:extLst>
              </p:cNvPr>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a:extLst>
                  <a:ext uri="{FF2B5EF4-FFF2-40B4-BE49-F238E27FC236}">
                    <a16:creationId xmlns:a16="http://schemas.microsoft.com/office/drawing/2014/main" id="{56A661AF-69AA-11DC-98AF-E6012E6AABCA}"/>
                  </a:ext>
                </a:extLst>
              </p:cNvPr>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a:extLst>
                  <a:ext uri="{FF2B5EF4-FFF2-40B4-BE49-F238E27FC236}">
                    <a16:creationId xmlns:a16="http://schemas.microsoft.com/office/drawing/2014/main" id="{04EDD02B-839B-A554-A25D-83DD62AE7AD5}"/>
                  </a:ext>
                </a:extLst>
              </p:cNvPr>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a:extLst>
                  <a:ext uri="{FF2B5EF4-FFF2-40B4-BE49-F238E27FC236}">
                    <a16:creationId xmlns:a16="http://schemas.microsoft.com/office/drawing/2014/main" id="{2DEB592E-B775-CCFA-0C5C-560FE707FCDA}"/>
                  </a:ext>
                </a:extLst>
              </p:cNvPr>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a:extLst>
                  <a:ext uri="{FF2B5EF4-FFF2-40B4-BE49-F238E27FC236}">
                    <a16:creationId xmlns:a16="http://schemas.microsoft.com/office/drawing/2014/main" id="{896B178A-E894-25F0-5AA7-8A47B6E310B8}"/>
                  </a:ext>
                </a:extLst>
              </p:cNvPr>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a:extLst>
                  <a:ext uri="{FF2B5EF4-FFF2-40B4-BE49-F238E27FC236}">
                    <a16:creationId xmlns:a16="http://schemas.microsoft.com/office/drawing/2014/main" id="{F85E36FD-AD03-1EF7-AEE8-18F76215CB2E}"/>
                  </a:ext>
                </a:extLst>
              </p:cNvPr>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a:extLst>
                  <a:ext uri="{FF2B5EF4-FFF2-40B4-BE49-F238E27FC236}">
                    <a16:creationId xmlns:a16="http://schemas.microsoft.com/office/drawing/2014/main" id="{A2DB05B2-E06F-F8A9-88BE-1D6CA304395B}"/>
                  </a:ext>
                </a:extLst>
              </p:cNvPr>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a:extLst>
                  <a:ext uri="{FF2B5EF4-FFF2-40B4-BE49-F238E27FC236}">
                    <a16:creationId xmlns:a16="http://schemas.microsoft.com/office/drawing/2014/main" id="{B5E0EA07-95AD-2D42-8992-E2B605D218A9}"/>
                  </a:ext>
                </a:extLst>
              </p:cNvPr>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a:extLst>
                  <a:ext uri="{FF2B5EF4-FFF2-40B4-BE49-F238E27FC236}">
                    <a16:creationId xmlns:a16="http://schemas.microsoft.com/office/drawing/2014/main" id="{972823D9-17A8-1F63-7866-6A1374BED3B5}"/>
                  </a:ext>
                </a:extLst>
              </p:cNvPr>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a:extLst>
                  <a:ext uri="{FF2B5EF4-FFF2-40B4-BE49-F238E27FC236}">
                    <a16:creationId xmlns:a16="http://schemas.microsoft.com/office/drawing/2014/main" id="{BB5E9F50-199D-FC75-BEFA-7D49FECF33B3}"/>
                  </a:ext>
                </a:extLst>
              </p:cNvPr>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a:extLst>
                  <a:ext uri="{FF2B5EF4-FFF2-40B4-BE49-F238E27FC236}">
                    <a16:creationId xmlns:a16="http://schemas.microsoft.com/office/drawing/2014/main" id="{E4212F66-80F4-DDDF-A58E-9DE1E52BD7C5}"/>
                  </a:ext>
                </a:extLst>
              </p:cNvPr>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a:extLst>
                  <a:ext uri="{FF2B5EF4-FFF2-40B4-BE49-F238E27FC236}">
                    <a16:creationId xmlns:a16="http://schemas.microsoft.com/office/drawing/2014/main" id="{D45C2BCD-354B-A88F-6258-23E41E0DCD2D}"/>
                  </a:ext>
                </a:extLst>
              </p:cNvPr>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a:extLst>
                  <a:ext uri="{FF2B5EF4-FFF2-40B4-BE49-F238E27FC236}">
                    <a16:creationId xmlns:a16="http://schemas.microsoft.com/office/drawing/2014/main" id="{FB2F9929-2593-CBF5-1E79-C927103AE19F}"/>
                  </a:ext>
                </a:extLst>
              </p:cNvPr>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a:extLst>
                  <a:ext uri="{FF2B5EF4-FFF2-40B4-BE49-F238E27FC236}">
                    <a16:creationId xmlns:a16="http://schemas.microsoft.com/office/drawing/2014/main" id="{9CAEB947-67F4-5011-7A1E-6D069BB54200}"/>
                  </a:ext>
                </a:extLst>
              </p:cNvPr>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a:extLst>
                  <a:ext uri="{FF2B5EF4-FFF2-40B4-BE49-F238E27FC236}">
                    <a16:creationId xmlns:a16="http://schemas.microsoft.com/office/drawing/2014/main" id="{6F860C5E-373D-B3C1-ABC4-B3449FF46BD9}"/>
                  </a:ext>
                </a:extLst>
              </p:cNvPr>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a:extLst>
                  <a:ext uri="{FF2B5EF4-FFF2-40B4-BE49-F238E27FC236}">
                    <a16:creationId xmlns:a16="http://schemas.microsoft.com/office/drawing/2014/main" id="{E8E6E631-C34D-4F1B-427C-6AF2F942B444}"/>
                  </a:ext>
                </a:extLst>
              </p:cNvPr>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a:extLst>
                  <a:ext uri="{FF2B5EF4-FFF2-40B4-BE49-F238E27FC236}">
                    <a16:creationId xmlns:a16="http://schemas.microsoft.com/office/drawing/2014/main" id="{69D6B265-D1BB-6EF4-ABB0-5EE13A436CE0}"/>
                  </a:ext>
                </a:extLst>
              </p:cNvPr>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a:extLst>
                <a:ext uri="{FF2B5EF4-FFF2-40B4-BE49-F238E27FC236}">
                  <a16:creationId xmlns:a16="http://schemas.microsoft.com/office/drawing/2014/main" id="{A02C13FB-AEEF-731C-73EC-4DC9D508119A}"/>
                </a:ext>
              </a:extLst>
            </p:cNvPr>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a:extLst>
                <a:ext uri="{FF2B5EF4-FFF2-40B4-BE49-F238E27FC236}">
                  <a16:creationId xmlns:a16="http://schemas.microsoft.com/office/drawing/2014/main" id="{4850E86B-1F97-C8D3-906A-D5E0B708C926}"/>
                </a:ext>
              </a:extLst>
            </p:cNvPr>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a:extLst>
                <a:ext uri="{FF2B5EF4-FFF2-40B4-BE49-F238E27FC236}">
                  <a16:creationId xmlns:a16="http://schemas.microsoft.com/office/drawing/2014/main" id="{AC5260A6-6BDD-CEDE-8764-1EC1FBB29D77}"/>
                </a:ext>
              </a:extLst>
            </p:cNvPr>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a:extLst>
                <a:ext uri="{FF2B5EF4-FFF2-40B4-BE49-F238E27FC236}">
                  <a16:creationId xmlns:a16="http://schemas.microsoft.com/office/drawing/2014/main" id="{844D03D5-B834-A5D8-7FF3-0220AD5F5EFA}"/>
                </a:ext>
              </a:extLst>
            </p:cNvPr>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2814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7">
          <a:extLst>
            <a:ext uri="{FF2B5EF4-FFF2-40B4-BE49-F238E27FC236}">
              <a16:creationId xmlns:a16="http://schemas.microsoft.com/office/drawing/2014/main" id="{72E67BEF-1C3C-A0B9-B758-8B1677BB0CCB}"/>
            </a:ext>
          </a:extLst>
        </p:cNvPr>
        <p:cNvGrpSpPr/>
        <p:nvPr/>
      </p:nvGrpSpPr>
      <p:grpSpPr>
        <a:xfrm>
          <a:off x="0" y="0"/>
          <a:ext cx="0" cy="0"/>
          <a:chOff x="0" y="0"/>
          <a:chExt cx="0" cy="0"/>
        </a:xfrm>
      </p:grpSpPr>
      <p:sp>
        <p:nvSpPr>
          <p:cNvPr id="748" name="Google Shape;748;p35">
            <a:extLst>
              <a:ext uri="{FF2B5EF4-FFF2-40B4-BE49-F238E27FC236}">
                <a16:creationId xmlns:a16="http://schemas.microsoft.com/office/drawing/2014/main" id="{C6F0C5E6-CC8B-BC89-530D-05C659923474}"/>
              </a:ext>
            </a:extLst>
          </p:cNvPr>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35">
            <a:extLst>
              <a:ext uri="{FF2B5EF4-FFF2-40B4-BE49-F238E27FC236}">
                <a16:creationId xmlns:a16="http://schemas.microsoft.com/office/drawing/2014/main" id="{FB6DBE63-EA85-2D42-2172-3187C27B3886}"/>
              </a:ext>
            </a:extLst>
          </p:cNvPr>
          <p:cNvSpPr txBox="1">
            <a:spLocks noGrp="1"/>
          </p:cNvSpPr>
          <p:nvPr>
            <p:ph type="title"/>
          </p:nvPr>
        </p:nvSpPr>
        <p:spPr>
          <a:xfrm>
            <a:off x="720000" y="-84578"/>
            <a:ext cx="7704030" cy="7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3600" dirty="0"/>
              <a:t>Background Info</a:t>
            </a:r>
          </a:p>
        </p:txBody>
      </p:sp>
      <p:sp>
        <p:nvSpPr>
          <p:cNvPr id="752" name="Google Shape;752;p35">
            <a:extLst>
              <a:ext uri="{FF2B5EF4-FFF2-40B4-BE49-F238E27FC236}">
                <a16:creationId xmlns:a16="http://schemas.microsoft.com/office/drawing/2014/main" id="{56A5D21D-877E-19A7-37BD-9CD746EB844D}"/>
              </a:ext>
            </a:extLst>
          </p:cNvPr>
          <p:cNvSpPr/>
          <p:nvPr/>
        </p:nvSpPr>
        <p:spPr>
          <a:xfrm rot="10800000">
            <a:off x="-786828" y="-1311171"/>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53" name="Google Shape;753;p35">
            <a:extLst>
              <a:ext uri="{FF2B5EF4-FFF2-40B4-BE49-F238E27FC236}">
                <a16:creationId xmlns:a16="http://schemas.microsoft.com/office/drawing/2014/main" id="{AB5845CC-EBD7-6012-AD04-B34CA94E676F}"/>
              </a:ext>
            </a:extLst>
          </p:cNvPr>
          <p:cNvGrpSpPr/>
          <p:nvPr/>
        </p:nvGrpSpPr>
        <p:grpSpPr>
          <a:xfrm>
            <a:off x="8058930" y="125099"/>
            <a:ext cx="945222" cy="319917"/>
            <a:chOff x="1608712" y="575096"/>
            <a:chExt cx="670466" cy="226924"/>
          </a:xfrm>
        </p:grpSpPr>
        <p:sp>
          <p:nvSpPr>
            <p:cNvPr id="754" name="Google Shape;754;p35">
              <a:extLst>
                <a:ext uri="{FF2B5EF4-FFF2-40B4-BE49-F238E27FC236}">
                  <a16:creationId xmlns:a16="http://schemas.microsoft.com/office/drawing/2014/main" id="{DBF66169-F3E5-CA0C-177F-EB00D4380540}"/>
                </a:ext>
              </a:extLst>
            </p:cNvPr>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35">
              <a:extLst>
                <a:ext uri="{FF2B5EF4-FFF2-40B4-BE49-F238E27FC236}">
                  <a16:creationId xmlns:a16="http://schemas.microsoft.com/office/drawing/2014/main" id="{F2E015CD-6D50-AA1A-BF97-EED88F81DC7E}"/>
                </a:ext>
              </a:extLst>
            </p:cNvPr>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35">
              <a:extLst>
                <a:ext uri="{FF2B5EF4-FFF2-40B4-BE49-F238E27FC236}">
                  <a16:creationId xmlns:a16="http://schemas.microsoft.com/office/drawing/2014/main" id="{200A5EF2-F2E4-A781-2388-6D42431AFB15}"/>
                </a:ext>
              </a:extLst>
            </p:cNvPr>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35">
              <a:extLst>
                <a:ext uri="{FF2B5EF4-FFF2-40B4-BE49-F238E27FC236}">
                  <a16:creationId xmlns:a16="http://schemas.microsoft.com/office/drawing/2014/main" id="{113724A9-4839-130E-2542-D44579C875BA}"/>
                </a:ext>
              </a:extLst>
            </p:cNvPr>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35">
              <a:extLst>
                <a:ext uri="{FF2B5EF4-FFF2-40B4-BE49-F238E27FC236}">
                  <a16:creationId xmlns:a16="http://schemas.microsoft.com/office/drawing/2014/main" id="{139ED530-43B4-DACD-ACBB-3AC551EC3DDE}"/>
                </a:ext>
              </a:extLst>
            </p:cNvPr>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35">
              <a:extLst>
                <a:ext uri="{FF2B5EF4-FFF2-40B4-BE49-F238E27FC236}">
                  <a16:creationId xmlns:a16="http://schemas.microsoft.com/office/drawing/2014/main" id="{10462D26-4875-4FBC-D883-4B33026A16B5}"/>
                </a:ext>
              </a:extLst>
            </p:cNvPr>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35">
              <a:extLst>
                <a:ext uri="{FF2B5EF4-FFF2-40B4-BE49-F238E27FC236}">
                  <a16:creationId xmlns:a16="http://schemas.microsoft.com/office/drawing/2014/main" id="{20CEA999-09A0-D6BA-9D52-FD1BBC407C2E}"/>
                </a:ext>
              </a:extLst>
            </p:cNvPr>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35">
              <a:extLst>
                <a:ext uri="{FF2B5EF4-FFF2-40B4-BE49-F238E27FC236}">
                  <a16:creationId xmlns:a16="http://schemas.microsoft.com/office/drawing/2014/main" id="{E2015CCF-CF75-0C11-AC23-972A469A422B}"/>
                </a:ext>
              </a:extLst>
            </p:cNvPr>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62" name="Google Shape;762;p35">
            <a:extLst>
              <a:ext uri="{FF2B5EF4-FFF2-40B4-BE49-F238E27FC236}">
                <a16:creationId xmlns:a16="http://schemas.microsoft.com/office/drawing/2014/main" id="{D322B7D4-2408-C5E5-5691-DCE555CC4BB1}"/>
              </a:ext>
            </a:extLst>
          </p:cNvPr>
          <p:cNvSpPr/>
          <p:nvPr/>
        </p:nvSpPr>
        <p:spPr>
          <a:xfrm rot="10800000">
            <a:off x="1066526" y="476971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35">
            <a:extLst>
              <a:ext uri="{FF2B5EF4-FFF2-40B4-BE49-F238E27FC236}">
                <a16:creationId xmlns:a16="http://schemas.microsoft.com/office/drawing/2014/main" id="{F711E577-964D-5836-6AC9-69D962817F92}"/>
              </a:ext>
            </a:extLst>
          </p:cNvPr>
          <p:cNvSpPr/>
          <p:nvPr/>
        </p:nvSpPr>
        <p:spPr>
          <a:xfrm rot="10800000">
            <a:off x="549903" y="4791885"/>
            <a:ext cx="186812" cy="186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 name="Subtitle 1">
            <a:extLst>
              <a:ext uri="{FF2B5EF4-FFF2-40B4-BE49-F238E27FC236}">
                <a16:creationId xmlns:a16="http://schemas.microsoft.com/office/drawing/2014/main" id="{9CFB0668-055E-4C6E-761E-A57C64B4AF3D}"/>
              </a:ext>
            </a:extLst>
          </p:cNvPr>
          <p:cNvSpPr>
            <a:spLocks noGrp="1" noChangeArrowheads="1"/>
          </p:cNvSpPr>
          <p:nvPr>
            <p:ph type="subTitle" idx="2"/>
          </p:nvPr>
        </p:nvSpPr>
        <p:spPr bwMode="auto">
          <a:xfrm>
            <a:off x="179952" y="599974"/>
            <a:ext cx="8824199"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Current remedies for Opioid Use Disorder (OUD) are limited in effectiveness. Machine learning can assist in developing new solutions by repurposing drugs originally designed for other purposes.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Protein-drug binding involves interactions between a drug (ligand) and a specific protein site, driven by forces like hydrogen bonds and ionic interactions. Understanding these interactions is critical for designing effective, targeted therapies.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chemeClr val="tx1"/>
                </a:solidFill>
                <a:effectLst/>
                <a:latin typeface="Aptos" panose="020B0004020202020204" pitchFamily="34" charset="0"/>
              </a:rPr>
              <a:t>AutoDock</a:t>
            </a:r>
            <a:r>
              <a:rPr kumimoji="0" lang="en-US" altLang="en-US" sz="1400" b="0" i="0" u="none" strike="noStrike" cap="none" normalizeH="0" baseline="0" dirty="0">
                <a:ln>
                  <a:noFill/>
                </a:ln>
                <a:solidFill>
                  <a:schemeClr val="tx1"/>
                </a:solidFill>
                <a:effectLst/>
                <a:latin typeface="Aptos" panose="020B0004020202020204" pitchFamily="34" charset="0"/>
              </a:rPr>
              <a:t> Vina predicts the binding affinity between drug candidates and target proteins. Its ability to handle flexible ligands and receptors facilitates realistic simulations, making it a valuable tool for virtual screening and drug discovery.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The main opioid receptors (MOR, KOR, DOR, and NOP) mediate the body's response to pain, mood, and other physiological processes. MOR is a key target for pain relief but is also linked to addiction and adverse effects.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Opioid agonists activate receptors to produce effects like pain relief, while antagonists block these receptors, preventing activation and mitigating opioid effects.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ML, a subset of AI, analyzes data patterns to enable predictive capabilities. Techniques like regression and decision trees model relationships between features and targets, with Random Forest Regressor excelling in non-linear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PPI networks map interactions between proteins, aiding in understanding cellular mechanisms and disease pathways. These networks are crucial for identifying drug targets and understanding their effects.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ptos" panose="020B0004020202020204" pitchFamily="34" charset="0"/>
              </a:rPr>
              <a:t>The </a:t>
            </a:r>
            <a:r>
              <a:rPr kumimoji="0" lang="en-US" altLang="en-US" sz="1400" b="0" i="0" u="none" strike="noStrike" cap="none" normalizeH="0" baseline="0" dirty="0" err="1">
                <a:ln>
                  <a:noFill/>
                </a:ln>
                <a:solidFill>
                  <a:schemeClr val="tx1"/>
                </a:solidFill>
                <a:effectLst/>
                <a:latin typeface="Aptos" panose="020B0004020202020204" pitchFamily="34" charset="0"/>
              </a:rPr>
              <a:t>hERG</a:t>
            </a:r>
            <a:r>
              <a:rPr kumimoji="0" lang="en-US" altLang="en-US" sz="1400" b="0" i="0" u="none" strike="noStrike" cap="none" normalizeH="0" baseline="0" dirty="0">
                <a:ln>
                  <a:noFill/>
                </a:ln>
                <a:solidFill>
                  <a:schemeClr val="tx1"/>
                </a:solidFill>
                <a:effectLst/>
                <a:latin typeface="Aptos" panose="020B0004020202020204" pitchFamily="34" charset="0"/>
              </a:rPr>
              <a:t> gene is vital for heart function. Safe drugs must have low binding affinity to </a:t>
            </a:r>
            <a:r>
              <a:rPr kumimoji="0" lang="en-US" altLang="en-US" sz="1400" b="0" i="0" u="none" strike="noStrike" cap="none" normalizeH="0" baseline="0" dirty="0" err="1">
                <a:ln>
                  <a:noFill/>
                </a:ln>
                <a:solidFill>
                  <a:schemeClr val="tx1"/>
                </a:solidFill>
                <a:effectLst/>
                <a:latin typeface="Aptos" panose="020B0004020202020204" pitchFamily="34" charset="0"/>
              </a:rPr>
              <a:t>hERG</a:t>
            </a:r>
            <a:r>
              <a:rPr kumimoji="0" lang="en-US" altLang="en-US" sz="1400" b="0" i="0" u="none" strike="noStrike" cap="none" normalizeH="0" baseline="0" dirty="0">
                <a:ln>
                  <a:noFill/>
                </a:ln>
                <a:solidFill>
                  <a:schemeClr val="tx1"/>
                </a:solidFill>
                <a:effectLst/>
                <a:latin typeface="Aptos" panose="020B0004020202020204" pitchFamily="34" charset="0"/>
              </a:rPr>
              <a:t> to avoid serious cardiac side effects like arrhythmias.</a:t>
            </a:r>
          </a:p>
        </p:txBody>
      </p:sp>
    </p:spTree>
    <p:extLst>
      <p:ext uri="{BB962C8B-B14F-4D97-AF65-F5344CB8AC3E}">
        <p14:creationId xmlns:p14="http://schemas.microsoft.com/office/powerpoint/2010/main" val="303983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4D444898-6DD1-6B6E-6BA9-0B60C063FC53}"/>
            </a:ext>
          </a:extLst>
        </p:cNvPr>
        <p:cNvGrpSpPr/>
        <p:nvPr/>
      </p:nvGrpSpPr>
      <p:grpSpPr>
        <a:xfrm>
          <a:off x="0" y="0"/>
          <a:ext cx="0" cy="0"/>
          <a:chOff x="0" y="0"/>
          <a:chExt cx="0" cy="0"/>
        </a:xfrm>
      </p:grpSpPr>
      <p:sp>
        <p:nvSpPr>
          <p:cNvPr id="628" name="Google Shape;628;p34">
            <a:extLst>
              <a:ext uri="{FF2B5EF4-FFF2-40B4-BE49-F238E27FC236}">
                <a16:creationId xmlns:a16="http://schemas.microsoft.com/office/drawing/2014/main" id="{AEF835AA-628A-33FD-81D6-30EEF99546AB}"/>
              </a:ext>
            </a:extLst>
          </p:cNvPr>
          <p:cNvSpPr/>
          <p:nvPr/>
        </p:nvSpPr>
        <p:spPr>
          <a:xfrm>
            <a:off x="8430775" y="-653000"/>
            <a:ext cx="2031593" cy="202870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4">
            <a:extLst>
              <a:ext uri="{FF2B5EF4-FFF2-40B4-BE49-F238E27FC236}">
                <a16:creationId xmlns:a16="http://schemas.microsoft.com/office/drawing/2014/main" id="{F1A787FC-5827-72D3-6F15-AEFFCAB2E0E1}"/>
              </a:ext>
            </a:extLst>
          </p:cNvPr>
          <p:cNvSpPr txBox="1">
            <a:spLocks noGrp="1"/>
          </p:cNvSpPr>
          <p:nvPr>
            <p:ph type="title"/>
          </p:nvPr>
        </p:nvSpPr>
        <p:spPr>
          <a:xfrm flipH="1">
            <a:off x="547692" y="2103551"/>
            <a:ext cx="4139266"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600" dirty="0"/>
              <a:t>Lab Question, Hypothesis, Purpose</a:t>
            </a:r>
          </a:p>
        </p:txBody>
      </p:sp>
      <p:sp>
        <p:nvSpPr>
          <p:cNvPr id="630" name="Google Shape;630;p34">
            <a:extLst>
              <a:ext uri="{FF2B5EF4-FFF2-40B4-BE49-F238E27FC236}">
                <a16:creationId xmlns:a16="http://schemas.microsoft.com/office/drawing/2014/main" id="{73031FDD-25E5-BE46-B763-62B23D446571}"/>
              </a:ext>
            </a:extLst>
          </p:cNvPr>
          <p:cNvSpPr txBox="1">
            <a:spLocks noGrp="1"/>
          </p:cNvSpPr>
          <p:nvPr>
            <p:ph type="title" idx="2"/>
          </p:nvPr>
        </p:nvSpPr>
        <p:spPr>
          <a:xfrm>
            <a:off x="713225" y="1257200"/>
            <a:ext cx="38082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631" name="Google Shape;631;p34">
            <a:extLst>
              <a:ext uri="{FF2B5EF4-FFF2-40B4-BE49-F238E27FC236}">
                <a16:creationId xmlns:a16="http://schemas.microsoft.com/office/drawing/2014/main" id="{AA602318-0C5C-9018-6250-22ECAB6A0D60}"/>
              </a:ext>
            </a:extLst>
          </p:cNvPr>
          <p:cNvGrpSpPr/>
          <p:nvPr/>
        </p:nvGrpSpPr>
        <p:grpSpPr>
          <a:xfrm>
            <a:off x="713373" y="154126"/>
            <a:ext cx="727117" cy="770735"/>
            <a:chOff x="5137170" y="1563182"/>
            <a:chExt cx="584358" cy="619462"/>
          </a:xfrm>
        </p:grpSpPr>
        <p:sp>
          <p:nvSpPr>
            <p:cNvPr id="632" name="Google Shape;632;p34">
              <a:extLst>
                <a:ext uri="{FF2B5EF4-FFF2-40B4-BE49-F238E27FC236}">
                  <a16:creationId xmlns:a16="http://schemas.microsoft.com/office/drawing/2014/main" id="{8A42E528-CB70-A46B-6749-612D01D509E2}"/>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4">
              <a:extLst>
                <a:ext uri="{FF2B5EF4-FFF2-40B4-BE49-F238E27FC236}">
                  <a16:creationId xmlns:a16="http://schemas.microsoft.com/office/drawing/2014/main" id="{C09EA37B-886C-8E27-E1A3-687C909064B2}"/>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4">
              <a:extLst>
                <a:ext uri="{FF2B5EF4-FFF2-40B4-BE49-F238E27FC236}">
                  <a16:creationId xmlns:a16="http://schemas.microsoft.com/office/drawing/2014/main" id="{74B70756-2AA3-5F64-1507-2B815B0CEE68}"/>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4">
              <a:extLst>
                <a:ext uri="{FF2B5EF4-FFF2-40B4-BE49-F238E27FC236}">
                  <a16:creationId xmlns:a16="http://schemas.microsoft.com/office/drawing/2014/main" id="{C55778A1-8EE9-54BC-8FED-67EFB0FAFC4F}"/>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34">
              <a:extLst>
                <a:ext uri="{FF2B5EF4-FFF2-40B4-BE49-F238E27FC236}">
                  <a16:creationId xmlns:a16="http://schemas.microsoft.com/office/drawing/2014/main" id="{826235B3-6182-C8FE-A14D-45C79ED42DAB}"/>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34">
              <a:extLst>
                <a:ext uri="{FF2B5EF4-FFF2-40B4-BE49-F238E27FC236}">
                  <a16:creationId xmlns:a16="http://schemas.microsoft.com/office/drawing/2014/main" id="{5D66002F-EE03-E87F-B4FC-BDE0BC55BDED}"/>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34">
              <a:extLst>
                <a:ext uri="{FF2B5EF4-FFF2-40B4-BE49-F238E27FC236}">
                  <a16:creationId xmlns:a16="http://schemas.microsoft.com/office/drawing/2014/main" id="{2F939C4E-0DA5-C2E3-5EF4-1DD8183DA7FF}"/>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34">
              <a:extLst>
                <a:ext uri="{FF2B5EF4-FFF2-40B4-BE49-F238E27FC236}">
                  <a16:creationId xmlns:a16="http://schemas.microsoft.com/office/drawing/2014/main" id="{1BD8C785-8B9C-0C26-84B4-2E8841289F6F}"/>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34">
              <a:extLst>
                <a:ext uri="{FF2B5EF4-FFF2-40B4-BE49-F238E27FC236}">
                  <a16:creationId xmlns:a16="http://schemas.microsoft.com/office/drawing/2014/main" id="{02987DCF-0ED8-2E58-A97F-51F9A0F6C69E}"/>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34">
              <a:extLst>
                <a:ext uri="{FF2B5EF4-FFF2-40B4-BE49-F238E27FC236}">
                  <a16:creationId xmlns:a16="http://schemas.microsoft.com/office/drawing/2014/main" id="{E94EF5F1-4A26-8EDE-177E-72B7AA376AF0}"/>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34">
              <a:extLst>
                <a:ext uri="{FF2B5EF4-FFF2-40B4-BE49-F238E27FC236}">
                  <a16:creationId xmlns:a16="http://schemas.microsoft.com/office/drawing/2014/main" id="{1841F905-0AF6-A451-28C7-6458A7F6ACD1}"/>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34">
              <a:extLst>
                <a:ext uri="{FF2B5EF4-FFF2-40B4-BE49-F238E27FC236}">
                  <a16:creationId xmlns:a16="http://schemas.microsoft.com/office/drawing/2014/main" id="{4E31C31E-0526-CF70-5848-C9BA903C1030}"/>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34">
              <a:extLst>
                <a:ext uri="{FF2B5EF4-FFF2-40B4-BE49-F238E27FC236}">
                  <a16:creationId xmlns:a16="http://schemas.microsoft.com/office/drawing/2014/main" id="{F8B6D4DE-EA6E-B97D-46B2-DCE486861B4E}"/>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34">
              <a:extLst>
                <a:ext uri="{FF2B5EF4-FFF2-40B4-BE49-F238E27FC236}">
                  <a16:creationId xmlns:a16="http://schemas.microsoft.com/office/drawing/2014/main" id="{F09E9D89-839D-EA27-9E0D-0315D48E9DF1}"/>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34">
              <a:extLst>
                <a:ext uri="{FF2B5EF4-FFF2-40B4-BE49-F238E27FC236}">
                  <a16:creationId xmlns:a16="http://schemas.microsoft.com/office/drawing/2014/main" id="{95A2CC0D-99DE-B124-FAED-A1E57483ACB2}"/>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34">
              <a:extLst>
                <a:ext uri="{FF2B5EF4-FFF2-40B4-BE49-F238E27FC236}">
                  <a16:creationId xmlns:a16="http://schemas.microsoft.com/office/drawing/2014/main" id="{6C7A9AC3-FDDE-9E91-FC6E-E6B332E8DC78}"/>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8" name="Google Shape;648;p34">
            <a:extLst>
              <a:ext uri="{FF2B5EF4-FFF2-40B4-BE49-F238E27FC236}">
                <a16:creationId xmlns:a16="http://schemas.microsoft.com/office/drawing/2014/main" id="{CF949B17-463F-5461-FD61-4255283A61D1}"/>
              </a:ext>
            </a:extLst>
          </p:cNvPr>
          <p:cNvSpPr/>
          <p:nvPr/>
        </p:nvSpPr>
        <p:spPr>
          <a:xfrm>
            <a:off x="713225" y="4065354"/>
            <a:ext cx="4955000" cy="494819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9" name="Google Shape;649;p34">
            <a:extLst>
              <a:ext uri="{FF2B5EF4-FFF2-40B4-BE49-F238E27FC236}">
                <a16:creationId xmlns:a16="http://schemas.microsoft.com/office/drawing/2014/main" id="{88F9A6D6-00E3-0B50-11BA-A70D2BD9F1D3}"/>
              </a:ext>
            </a:extLst>
          </p:cNvPr>
          <p:cNvGrpSpPr/>
          <p:nvPr/>
        </p:nvGrpSpPr>
        <p:grpSpPr>
          <a:xfrm>
            <a:off x="4652331" y="604933"/>
            <a:ext cx="4273815" cy="4283196"/>
            <a:chOff x="4351875" y="515724"/>
            <a:chExt cx="4273815" cy="4283196"/>
          </a:xfrm>
        </p:grpSpPr>
        <p:grpSp>
          <p:nvGrpSpPr>
            <p:cNvPr id="650" name="Google Shape;650;p34">
              <a:extLst>
                <a:ext uri="{FF2B5EF4-FFF2-40B4-BE49-F238E27FC236}">
                  <a16:creationId xmlns:a16="http://schemas.microsoft.com/office/drawing/2014/main" id="{F8C8A428-F170-85D9-7660-831D34D5CF30}"/>
                </a:ext>
              </a:extLst>
            </p:cNvPr>
            <p:cNvGrpSpPr/>
            <p:nvPr/>
          </p:nvGrpSpPr>
          <p:grpSpPr>
            <a:xfrm>
              <a:off x="4796749" y="1094800"/>
              <a:ext cx="3498386" cy="2954273"/>
              <a:chOff x="4796749" y="1094800"/>
              <a:chExt cx="3498386" cy="2954273"/>
            </a:xfrm>
          </p:grpSpPr>
          <p:sp>
            <p:nvSpPr>
              <p:cNvPr id="651" name="Google Shape;651;p34">
                <a:extLst>
                  <a:ext uri="{FF2B5EF4-FFF2-40B4-BE49-F238E27FC236}">
                    <a16:creationId xmlns:a16="http://schemas.microsoft.com/office/drawing/2014/main" id="{545857A0-1A94-9402-B5EA-D403EF853BF2}"/>
                  </a:ext>
                </a:extLst>
              </p:cNvPr>
              <p:cNvSpPr/>
              <p:nvPr/>
            </p:nvSpPr>
            <p:spPr>
              <a:xfrm>
                <a:off x="5400166" y="3550418"/>
                <a:ext cx="50455" cy="89880"/>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4">
                <a:extLst>
                  <a:ext uri="{FF2B5EF4-FFF2-40B4-BE49-F238E27FC236}">
                    <a16:creationId xmlns:a16="http://schemas.microsoft.com/office/drawing/2014/main" id="{4365C1CC-4621-11DA-D515-5D3355DD3A15}"/>
                  </a:ext>
                </a:extLst>
              </p:cNvPr>
              <p:cNvSpPr/>
              <p:nvPr/>
            </p:nvSpPr>
            <p:spPr>
              <a:xfrm>
                <a:off x="5294379" y="1094800"/>
                <a:ext cx="730601" cy="697059"/>
              </a:xfrm>
              <a:custGeom>
                <a:avLst/>
                <a:gdLst/>
                <a:ahLst/>
                <a:cxnLst/>
                <a:rect l="l" t="t" r="r" b="b"/>
                <a:pathLst>
                  <a:path w="1202635" h="1166626" extrusionOk="0">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4">
                <a:extLst>
                  <a:ext uri="{FF2B5EF4-FFF2-40B4-BE49-F238E27FC236}">
                    <a16:creationId xmlns:a16="http://schemas.microsoft.com/office/drawing/2014/main" id="{0EA4F012-B593-F789-450B-F877B5D0D75D}"/>
                  </a:ext>
                </a:extLst>
              </p:cNvPr>
              <p:cNvSpPr/>
              <p:nvPr/>
            </p:nvSpPr>
            <p:spPr>
              <a:xfrm>
                <a:off x="5441570" y="1831109"/>
                <a:ext cx="462417" cy="703397"/>
              </a:xfrm>
              <a:custGeom>
                <a:avLst/>
                <a:gdLst/>
                <a:ahLst/>
                <a:cxnLst/>
                <a:rect l="l" t="t" r="r" b="b"/>
                <a:pathLst>
                  <a:path w="761181" h="1177233" extrusionOk="0">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4">
                <a:extLst>
                  <a:ext uri="{FF2B5EF4-FFF2-40B4-BE49-F238E27FC236}">
                    <a16:creationId xmlns:a16="http://schemas.microsoft.com/office/drawing/2014/main" id="{A87D6611-8493-F784-D9CC-46C36F7F7077}"/>
                  </a:ext>
                </a:extLst>
              </p:cNvPr>
              <p:cNvSpPr/>
              <p:nvPr/>
            </p:nvSpPr>
            <p:spPr>
              <a:xfrm>
                <a:off x="5441570" y="1831109"/>
                <a:ext cx="439897" cy="397107"/>
              </a:xfrm>
              <a:custGeom>
                <a:avLst/>
                <a:gdLst/>
                <a:ahLst/>
                <a:cxnLst/>
                <a:rect l="l" t="t" r="r" b="b"/>
                <a:pathLst>
                  <a:path w="724110" h="664615" extrusionOk="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4">
                <a:extLst>
                  <a:ext uri="{FF2B5EF4-FFF2-40B4-BE49-F238E27FC236}">
                    <a16:creationId xmlns:a16="http://schemas.microsoft.com/office/drawing/2014/main" id="{AB544709-B80D-7FCE-515A-11FAEAB92F6D}"/>
                  </a:ext>
                </a:extLst>
              </p:cNvPr>
              <p:cNvSpPr/>
              <p:nvPr/>
            </p:nvSpPr>
            <p:spPr>
              <a:xfrm>
                <a:off x="4796749" y="2045148"/>
                <a:ext cx="2031673" cy="2001857"/>
              </a:xfrm>
              <a:custGeom>
                <a:avLst/>
                <a:gdLst/>
                <a:ahLst/>
                <a:cxnLst/>
                <a:rect l="l" t="t" r="r" b="b"/>
                <a:pathLst>
                  <a:path w="3344317" h="3350389" extrusionOk="0">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4">
                <a:extLst>
                  <a:ext uri="{FF2B5EF4-FFF2-40B4-BE49-F238E27FC236}">
                    <a16:creationId xmlns:a16="http://schemas.microsoft.com/office/drawing/2014/main" id="{C5161719-8D08-ECE3-1A16-9966E3F8F621}"/>
                  </a:ext>
                </a:extLst>
              </p:cNvPr>
              <p:cNvSpPr/>
              <p:nvPr/>
            </p:nvSpPr>
            <p:spPr>
              <a:xfrm>
                <a:off x="5423222" y="2013815"/>
                <a:ext cx="729588" cy="2033148"/>
              </a:xfrm>
              <a:custGeom>
                <a:avLst/>
                <a:gdLst/>
                <a:ahLst/>
                <a:cxnLst/>
                <a:rect l="l" t="t" r="r" b="b"/>
                <a:pathLst>
                  <a:path w="1200968" h="3402758" extrusionOk="0">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4">
                <a:extLst>
                  <a:ext uri="{FF2B5EF4-FFF2-40B4-BE49-F238E27FC236}">
                    <a16:creationId xmlns:a16="http://schemas.microsoft.com/office/drawing/2014/main" id="{5F2898DA-0C4A-5600-ED17-B85AF5E96F4A}"/>
                  </a:ext>
                </a:extLst>
              </p:cNvPr>
              <p:cNvSpPr/>
              <p:nvPr/>
            </p:nvSpPr>
            <p:spPr>
              <a:xfrm>
                <a:off x="5574125" y="2332046"/>
                <a:ext cx="391464" cy="171665"/>
              </a:xfrm>
              <a:custGeom>
                <a:avLst/>
                <a:gdLst/>
                <a:ahLst/>
                <a:cxnLst/>
                <a:rect l="l" t="t" r="r" b="b"/>
                <a:pathLst>
                  <a:path w="644385" h="287305" extrusionOk="0">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4">
                <a:extLst>
                  <a:ext uri="{FF2B5EF4-FFF2-40B4-BE49-F238E27FC236}">
                    <a16:creationId xmlns:a16="http://schemas.microsoft.com/office/drawing/2014/main" id="{9B411162-7CE5-1FB1-1E13-C16AA2A3C3B1}"/>
                  </a:ext>
                </a:extLst>
              </p:cNvPr>
              <p:cNvSpPr/>
              <p:nvPr/>
            </p:nvSpPr>
            <p:spPr>
              <a:xfrm>
                <a:off x="5813210" y="2499583"/>
                <a:ext cx="190214" cy="1548053"/>
              </a:xfrm>
              <a:custGeom>
                <a:avLst/>
                <a:gdLst/>
                <a:ahLst/>
                <a:cxnLst/>
                <a:rect l="l" t="t" r="r" b="b"/>
                <a:pathLst>
                  <a:path w="313109" h="2590883" extrusionOk="0">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34">
                <a:extLst>
                  <a:ext uri="{FF2B5EF4-FFF2-40B4-BE49-F238E27FC236}">
                    <a16:creationId xmlns:a16="http://schemas.microsoft.com/office/drawing/2014/main" id="{B93BCFE4-A7B3-AB3F-B4C6-B9CA300C21FF}"/>
                  </a:ext>
                </a:extLst>
              </p:cNvPr>
              <p:cNvSpPr/>
              <p:nvPr/>
            </p:nvSpPr>
            <p:spPr>
              <a:xfrm>
                <a:off x="5695172" y="3472922"/>
                <a:ext cx="549547" cy="497910"/>
              </a:xfrm>
              <a:custGeom>
                <a:avLst/>
                <a:gdLst/>
                <a:ahLst/>
                <a:cxnLst/>
                <a:rect l="l" t="t" r="r" b="b"/>
                <a:pathLst>
                  <a:path w="904604" h="833323" extrusionOk="0">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34">
                <a:extLst>
                  <a:ext uri="{FF2B5EF4-FFF2-40B4-BE49-F238E27FC236}">
                    <a16:creationId xmlns:a16="http://schemas.microsoft.com/office/drawing/2014/main" id="{47F33F11-0A00-4A76-7D25-931920DE59DB}"/>
                  </a:ext>
                </a:extLst>
              </p:cNvPr>
              <p:cNvSpPr/>
              <p:nvPr/>
            </p:nvSpPr>
            <p:spPr>
              <a:xfrm>
                <a:off x="5499690" y="3261493"/>
                <a:ext cx="516787" cy="242414"/>
              </a:xfrm>
              <a:custGeom>
                <a:avLst/>
                <a:gdLst/>
                <a:ahLst/>
                <a:cxnLst/>
                <a:rect l="l" t="t" r="r" b="b"/>
                <a:pathLst>
                  <a:path w="850678" h="405714" extrusionOk="0">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4">
                <a:extLst>
                  <a:ext uri="{FF2B5EF4-FFF2-40B4-BE49-F238E27FC236}">
                    <a16:creationId xmlns:a16="http://schemas.microsoft.com/office/drawing/2014/main" id="{EA04181A-60CB-EC08-AF42-FE46A6114A0F}"/>
                  </a:ext>
                </a:extLst>
              </p:cNvPr>
              <p:cNvSpPr/>
              <p:nvPr/>
            </p:nvSpPr>
            <p:spPr>
              <a:xfrm>
                <a:off x="5271899" y="2688045"/>
                <a:ext cx="217396" cy="618090"/>
              </a:xfrm>
              <a:custGeom>
                <a:avLst/>
                <a:gdLst/>
                <a:ahLst/>
                <a:cxnLst/>
                <a:rect l="l" t="t" r="r" b="b"/>
                <a:pathLst>
                  <a:path w="357854" h="1034460" extrusionOk="0">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4">
                <a:extLst>
                  <a:ext uri="{FF2B5EF4-FFF2-40B4-BE49-F238E27FC236}">
                    <a16:creationId xmlns:a16="http://schemas.microsoft.com/office/drawing/2014/main" id="{983D3C2C-FB04-D555-4F82-FD6262853F2D}"/>
                  </a:ext>
                </a:extLst>
              </p:cNvPr>
              <p:cNvSpPr/>
              <p:nvPr/>
            </p:nvSpPr>
            <p:spPr>
              <a:xfrm>
                <a:off x="4968080" y="3598553"/>
                <a:ext cx="873233" cy="372143"/>
              </a:xfrm>
              <a:custGeom>
                <a:avLst/>
                <a:gdLst/>
                <a:ahLst/>
                <a:cxnLst/>
                <a:rect l="l" t="t" r="r" b="b"/>
                <a:pathLst>
                  <a:path w="1437420" h="622834" extrusionOk="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4">
                <a:extLst>
                  <a:ext uri="{FF2B5EF4-FFF2-40B4-BE49-F238E27FC236}">
                    <a16:creationId xmlns:a16="http://schemas.microsoft.com/office/drawing/2014/main" id="{6BDFC2EE-D8B3-E746-B07B-C15497310800}"/>
                  </a:ext>
                </a:extLst>
              </p:cNvPr>
              <p:cNvSpPr/>
              <p:nvPr/>
            </p:nvSpPr>
            <p:spPr>
              <a:xfrm>
                <a:off x="5985048" y="3514169"/>
                <a:ext cx="480973" cy="451539"/>
              </a:xfrm>
              <a:custGeom>
                <a:avLst/>
                <a:gdLst/>
                <a:ahLst/>
                <a:cxnLst/>
                <a:rect l="l" t="t" r="r" b="b"/>
                <a:pathLst>
                  <a:path w="791725" h="755714" extrusionOk="0">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4">
                <a:extLst>
                  <a:ext uri="{FF2B5EF4-FFF2-40B4-BE49-F238E27FC236}">
                    <a16:creationId xmlns:a16="http://schemas.microsoft.com/office/drawing/2014/main" id="{EB4169F3-EBFA-BACE-B170-2D4E745368B0}"/>
                  </a:ext>
                </a:extLst>
              </p:cNvPr>
              <p:cNvSpPr/>
              <p:nvPr/>
            </p:nvSpPr>
            <p:spPr>
              <a:xfrm>
                <a:off x="5969631" y="3243254"/>
                <a:ext cx="252434" cy="17077"/>
              </a:xfrm>
              <a:custGeom>
                <a:avLst/>
                <a:gdLst/>
                <a:ahLst/>
                <a:cxnLst/>
                <a:rect l="l" t="t" r="r" b="b"/>
                <a:pathLst>
                  <a:path w="415530" h="28580" extrusionOk="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4">
                <a:extLst>
                  <a:ext uri="{FF2B5EF4-FFF2-40B4-BE49-F238E27FC236}">
                    <a16:creationId xmlns:a16="http://schemas.microsoft.com/office/drawing/2014/main" id="{C171F24B-315E-627B-E6A9-D9D9D53DBEE7}"/>
                  </a:ext>
                </a:extLst>
              </p:cNvPr>
              <p:cNvSpPr/>
              <p:nvPr/>
            </p:nvSpPr>
            <p:spPr>
              <a:xfrm>
                <a:off x="5323802" y="2069058"/>
                <a:ext cx="477255" cy="924530"/>
              </a:xfrm>
              <a:custGeom>
                <a:avLst/>
                <a:gdLst/>
                <a:ahLst/>
                <a:cxnLst/>
                <a:rect l="l" t="t" r="r" b="b"/>
                <a:pathLst>
                  <a:path w="785605" h="1547331" extrusionOk="0">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34">
                <a:extLst>
                  <a:ext uri="{FF2B5EF4-FFF2-40B4-BE49-F238E27FC236}">
                    <a16:creationId xmlns:a16="http://schemas.microsoft.com/office/drawing/2014/main" id="{499630CC-B92F-F6B4-6EAD-BE3FAAD098FF}"/>
                  </a:ext>
                </a:extLst>
              </p:cNvPr>
              <p:cNvSpPr/>
              <p:nvPr/>
            </p:nvSpPr>
            <p:spPr>
              <a:xfrm>
                <a:off x="5962640" y="2136972"/>
                <a:ext cx="222437" cy="951582"/>
              </a:xfrm>
              <a:custGeom>
                <a:avLst/>
                <a:gdLst/>
                <a:ahLst/>
                <a:cxnLst/>
                <a:rect l="l" t="t" r="r" b="b"/>
                <a:pathLst>
                  <a:path w="366152" h="1592606" extrusionOk="0">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4">
                <a:extLst>
                  <a:ext uri="{FF2B5EF4-FFF2-40B4-BE49-F238E27FC236}">
                    <a16:creationId xmlns:a16="http://schemas.microsoft.com/office/drawing/2014/main" id="{6D9860AE-477A-092D-485C-D45E3619025F}"/>
                  </a:ext>
                </a:extLst>
              </p:cNvPr>
              <p:cNvSpPr/>
              <p:nvPr/>
            </p:nvSpPr>
            <p:spPr>
              <a:xfrm>
                <a:off x="6296992" y="2482800"/>
                <a:ext cx="111517" cy="603977"/>
              </a:xfrm>
              <a:custGeom>
                <a:avLst/>
                <a:gdLst/>
                <a:ahLst/>
                <a:cxnLst/>
                <a:rect l="l" t="t" r="r" b="b"/>
                <a:pathLst>
                  <a:path w="183567" h="1010841" extrusionOk="0">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4">
                <a:extLst>
                  <a:ext uri="{FF2B5EF4-FFF2-40B4-BE49-F238E27FC236}">
                    <a16:creationId xmlns:a16="http://schemas.microsoft.com/office/drawing/2014/main" id="{A9201CFC-B74B-12FE-A3C8-779C1FED18F2}"/>
                  </a:ext>
                </a:extLst>
              </p:cNvPr>
              <p:cNvSpPr/>
              <p:nvPr/>
            </p:nvSpPr>
            <p:spPr>
              <a:xfrm>
                <a:off x="6265760" y="3017985"/>
                <a:ext cx="406008" cy="250994"/>
              </a:xfrm>
              <a:custGeom>
                <a:avLst/>
                <a:gdLst/>
                <a:ahLst/>
                <a:cxnLst/>
                <a:rect l="l" t="t" r="r" b="b"/>
                <a:pathLst>
                  <a:path w="668326" h="420074" extrusionOk="0">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4">
                <a:extLst>
                  <a:ext uri="{FF2B5EF4-FFF2-40B4-BE49-F238E27FC236}">
                    <a16:creationId xmlns:a16="http://schemas.microsoft.com/office/drawing/2014/main" id="{6DD22CD5-03A3-3F05-6EF8-AABA8538F72F}"/>
                  </a:ext>
                </a:extLst>
              </p:cNvPr>
              <p:cNvSpPr/>
              <p:nvPr/>
            </p:nvSpPr>
            <p:spPr>
              <a:xfrm>
                <a:off x="6346240" y="3074052"/>
                <a:ext cx="211248" cy="179767"/>
              </a:xfrm>
              <a:custGeom>
                <a:avLst/>
                <a:gdLst/>
                <a:ahLst/>
                <a:cxnLst/>
                <a:rect l="l" t="t" r="r" b="b"/>
                <a:pathLst>
                  <a:path w="347734" h="300866" extrusionOk="0">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4">
                <a:extLst>
                  <a:ext uri="{FF2B5EF4-FFF2-40B4-BE49-F238E27FC236}">
                    <a16:creationId xmlns:a16="http://schemas.microsoft.com/office/drawing/2014/main" id="{FEEA23C2-11D3-6567-302F-40A4C7811DC4}"/>
                  </a:ext>
                </a:extLst>
              </p:cNvPr>
              <p:cNvSpPr/>
              <p:nvPr/>
            </p:nvSpPr>
            <p:spPr>
              <a:xfrm>
                <a:off x="6432260" y="3122567"/>
                <a:ext cx="208266" cy="136685"/>
              </a:xfrm>
              <a:custGeom>
                <a:avLst/>
                <a:gdLst/>
                <a:ahLst/>
                <a:cxnLst/>
                <a:rect l="l" t="t" r="r" b="b"/>
                <a:pathLst>
                  <a:path w="342825" h="228761" extrusionOk="0">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4">
                <a:extLst>
                  <a:ext uri="{FF2B5EF4-FFF2-40B4-BE49-F238E27FC236}">
                    <a16:creationId xmlns:a16="http://schemas.microsoft.com/office/drawing/2014/main" id="{7E714B73-DCA3-1C7C-C8F7-275AC026C716}"/>
                  </a:ext>
                </a:extLst>
              </p:cNvPr>
              <p:cNvSpPr/>
              <p:nvPr/>
            </p:nvSpPr>
            <p:spPr>
              <a:xfrm>
                <a:off x="6540314" y="3184303"/>
                <a:ext cx="103989" cy="81572"/>
              </a:xfrm>
              <a:custGeom>
                <a:avLst/>
                <a:gdLst/>
                <a:ahLst/>
                <a:cxnLst/>
                <a:rect l="l" t="t" r="r" b="b"/>
                <a:pathLst>
                  <a:path w="171175" h="136522" extrusionOk="0">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4">
                <a:extLst>
                  <a:ext uri="{FF2B5EF4-FFF2-40B4-BE49-F238E27FC236}">
                    <a16:creationId xmlns:a16="http://schemas.microsoft.com/office/drawing/2014/main" id="{7796A736-682F-A604-9B67-E01CA8651A51}"/>
                  </a:ext>
                </a:extLst>
              </p:cNvPr>
              <p:cNvSpPr/>
              <p:nvPr/>
            </p:nvSpPr>
            <p:spPr>
              <a:xfrm>
                <a:off x="5770899" y="2570661"/>
                <a:ext cx="38869" cy="38229"/>
              </a:xfrm>
              <a:custGeom>
                <a:avLst/>
                <a:gdLst/>
                <a:ahLst/>
                <a:cxnLst/>
                <a:rect l="l" t="t" r="r" b="b"/>
                <a:pathLst>
                  <a:path w="63982" h="63982" extrusionOk="0">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4">
                <a:extLst>
                  <a:ext uri="{FF2B5EF4-FFF2-40B4-BE49-F238E27FC236}">
                    <a16:creationId xmlns:a16="http://schemas.microsoft.com/office/drawing/2014/main" id="{C271F71E-662C-AF76-8E19-2972FC8F83A2}"/>
                  </a:ext>
                </a:extLst>
              </p:cNvPr>
              <p:cNvSpPr/>
              <p:nvPr/>
            </p:nvSpPr>
            <p:spPr>
              <a:xfrm>
                <a:off x="5855432" y="3063123"/>
                <a:ext cx="38873" cy="38229"/>
              </a:xfrm>
              <a:custGeom>
                <a:avLst/>
                <a:gdLst/>
                <a:ahLst/>
                <a:cxnLst/>
                <a:rect l="l" t="t" r="r" b="b"/>
                <a:pathLst>
                  <a:path w="63988" h="63982" extrusionOk="0">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4">
                <a:extLst>
                  <a:ext uri="{FF2B5EF4-FFF2-40B4-BE49-F238E27FC236}">
                    <a16:creationId xmlns:a16="http://schemas.microsoft.com/office/drawing/2014/main" id="{55C5A0B0-89CB-C64F-619E-659BBB158CE2}"/>
                  </a:ext>
                </a:extLst>
              </p:cNvPr>
              <p:cNvSpPr/>
              <p:nvPr/>
            </p:nvSpPr>
            <p:spPr>
              <a:xfrm>
                <a:off x="5813166" y="2814282"/>
                <a:ext cx="38869" cy="38233"/>
              </a:xfrm>
              <a:custGeom>
                <a:avLst/>
                <a:gdLst/>
                <a:ahLst/>
                <a:cxnLst/>
                <a:rect l="l" t="t" r="r" b="b"/>
                <a:pathLst>
                  <a:path w="63982" h="63989" extrusionOk="0">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4">
                <a:extLst>
                  <a:ext uri="{FF2B5EF4-FFF2-40B4-BE49-F238E27FC236}">
                    <a16:creationId xmlns:a16="http://schemas.microsoft.com/office/drawing/2014/main" id="{AEA821A9-8184-DBA1-AEAB-7DD2BBC48047}"/>
                  </a:ext>
                </a:extLst>
              </p:cNvPr>
              <p:cNvSpPr/>
              <p:nvPr/>
            </p:nvSpPr>
            <p:spPr>
              <a:xfrm>
                <a:off x="5268184" y="2701869"/>
                <a:ext cx="214780" cy="441293"/>
              </a:xfrm>
              <a:custGeom>
                <a:avLst/>
                <a:gdLst/>
                <a:ahLst/>
                <a:cxnLst/>
                <a:rect l="l" t="t" r="r" b="b"/>
                <a:pathLst>
                  <a:path w="353548" h="738566" extrusionOk="0">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4">
                <a:extLst>
                  <a:ext uri="{FF2B5EF4-FFF2-40B4-BE49-F238E27FC236}">
                    <a16:creationId xmlns:a16="http://schemas.microsoft.com/office/drawing/2014/main" id="{0B09C01F-0E4C-7B58-05F4-FE6C1F4A522C}"/>
                  </a:ext>
                </a:extLst>
              </p:cNvPr>
              <p:cNvSpPr/>
              <p:nvPr/>
            </p:nvSpPr>
            <p:spPr>
              <a:xfrm>
                <a:off x="5229025" y="3115409"/>
                <a:ext cx="70375" cy="46173"/>
              </a:xfrm>
              <a:custGeom>
                <a:avLst/>
                <a:gdLst/>
                <a:ahLst/>
                <a:cxnLst/>
                <a:rect l="l" t="t" r="r" b="b"/>
                <a:pathLst>
                  <a:path w="115843" h="77277" extrusionOk="0">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4">
                <a:extLst>
                  <a:ext uri="{FF2B5EF4-FFF2-40B4-BE49-F238E27FC236}">
                    <a16:creationId xmlns:a16="http://schemas.microsoft.com/office/drawing/2014/main" id="{6C3C9630-FC04-2519-2FF2-1213B536BF5D}"/>
                  </a:ext>
                </a:extLst>
              </p:cNvPr>
              <p:cNvSpPr/>
              <p:nvPr/>
            </p:nvSpPr>
            <p:spPr>
              <a:xfrm>
                <a:off x="5158355" y="2721567"/>
                <a:ext cx="244958" cy="423266"/>
              </a:xfrm>
              <a:custGeom>
                <a:avLst/>
                <a:gdLst/>
                <a:ahLst/>
                <a:cxnLst/>
                <a:rect l="l" t="t" r="r" b="b"/>
                <a:pathLst>
                  <a:path w="403223" h="708395" extrusionOk="0">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4">
                <a:extLst>
                  <a:ext uri="{FF2B5EF4-FFF2-40B4-BE49-F238E27FC236}">
                    <a16:creationId xmlns:a16="http://schemas.microsoft.com/office/drawing/2014/main" id="{34BF2D29-18F2-B4A6-7C83-3F31495B668C}"/>
                  </a:ext>
                </a:extLst>
              </p:cNvPr>
              <p:cNvSpPr/>
              <p:nvPr/>
            </p:nvSpPr>
            <p:spPr>
              <a:xfrm>
                <a:off x="5371164" y="3116773"/>
                <a:ext cx="70838" cy="45471"/>
              </a:xfrm>
              <a:custGeom>
                <a:avLst/>
                <a:gdLst/>
                <a:ahLst/>
                <a:cxnLst/>
                <a:rect l="l" t="t" r="r" b="b"/>
                <a:pathLst>
                  <a:path w="116605" h="76102" extrusionOk="0">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34">
                <a:extLst>
                  <a:ext uri="{FF2B5EF4-FFF2-40B4-BE49-F238E27FC236}">
                    <a16:creationId xmlns:a16="http://schemas.microsoft.com/office/drawing/2014/main" id="{95171CA2-B59B-4031-CA42-DCAEDDB16899}"/>
                  </a:ext>
                </a:extLst>
              </p:cNvPr>
              <p:cNvSpPr/>
              <p:nvPr/>
            </p:nvSpPr>
            <p:spPr>
              <a:xfrm>
                <a:off x="5265271" y="2135046"/>
                <a:ext cx="35004" cy="137567"/>
              </a:xfrm>
              <a:custGeom>
                <a:avLst/>
                <a:gdLst/>
                <a:ahLst/>
                <a:cxnLst/>
                <a:rect l="l" t="t" r="r" b="b"/>
                <a:pathLst>
                  <a:path w="57619" h="230238" extrusionOk="0">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4">
                <a:extLst>
                  <a:ext uri="{FF2B5EF4-FFF2-40B4-BE49-F238E27FC236}">
                    <a16:creationId xmlns:a16="http://schemas.microsoft.com/office/drawing/2014/main" id="{B39381A7-880A-D5BD-E1E6-A19E4CD0CD12}"/>
                  </a:ext>
                </a:extLst>
              </p:cNvPr>
              <p:cNvSpPr/>
              <p:nvPr/>
            </p:nvSpPr>
            <p:spPr>
              <a:xfrm>
                <a:off x="5146744" y="2258461"/>
                <a:ext cx="344219" cy="520050"/>
              </a:xfrm>
              <a:custGeom>
                <a:avLst/>
                <a:gdLst/>
                <a:ahLst/>
                <a:cxnLst/>
                <a:rect l="l" t="t" r="r" b="b"/>
                <a:pathLst>
                  <a:path w="566616" h="870376" extrusionOk="0">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4">
                <a:extLst>
                  <a:ext uri="{FF2B5EF4-FFF2-40B4-BE49-F238E27FC236}">
                    <a16:creationId xmlns:a16="http://schemas.microsoft.com/office/drawing/2014/main" id="{025B90AE-5AE9-008F-23D8-CB3964A8767A}"/>
                  </a:ext>
                </a:extLst>
              </p:cNvPr>
              <p:cNvSpPr/>
              <p:nvPr/>
            </p:nvSpPr>
            <p:spPr>
              <a:xfrm>
                <a:off x="6071439" y="2178366"/>
                <a:ext cx="171553" cy="492572"/>
              </a:xfrm>
              <a:custGeom>
                <a:avLst/>
                <a:gdLst/>
                <a:ahLst/>
                <a:cxnLst/>
                <a:rect l="l" t="t" r="r" b="b"/>
                <a:pathLst>
                  <a:path w="282391" h="824389" extrusionOk="0">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4">
                <a:extLst>
                  <a:ext uri="{FF2B5EF4-FFF2-40B4-BE49-F238E27FC236}">
                    <a16:creationId xmlns:a16="http://schemas.microsoft.com/office/drawing/2014/main" id="{A6AD9E29-F4AB-2080-5E69-B491A63FDDBD}"/>
                  </a:ext>
                </a:extLst>
              </p:cNvPr>
              <p:cNvSpPr/>
              <p:nvPr/>
            </p:nvSpPr>
            <p:spPr>
              <a:xfrm>
                <a:off x="6152996" y="2607853"/>
                <a:ext cx="142218" cy="168314"/>
              </a:xfrm>
              <a:custGeom>
                <a:avLst/>
                <a:gdLst/>
                <a:ahLst/>
                <a:cxnLst/>
                <a:rect l="l" t="t" r="r" b="b"/>
                <a:pathLst>
                  <a:path w="234104" h="281697" extrusionOk="0">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4">
                <a:extLst>
                  <a:ext uri="{FF2B5EF4-FFF2-40B4-BE49-F238E27FC236}">
                    <a16:creationId xmlns:a16="http://schemas.microsoft.com/office/drawing/2014/main" id="{008FD6E9-C114-2BD9-D998-A1CDE6BC6FCD}"/>
                  </a:ext>
                </a:extLst>
              </p:cNvPr>
              <p:cNvSpPr/>
              <p:nvPr/>
            </p:nvSpPr>
            <p:spPr>
              <a:xfrm>
                <a:off x="6191717" y="2643427"/>
                <a:ext cx="78935" cy="93416"/>
              </a:xfrm>
              <a:custGeom>
                <a:avLst/>
                <a:gdLst/>
                <a:ahLst/>
                <a:cxnLst/>
                <a:rect l="l" t="t" r="r" b="b"/>
                <a:pathLst>
                  <a:path w="129934" h="156344" extrusionOk="0">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4">
                <a:extLst>
                  <a:ext uri="{FF2B5EF4-FFF2-40B4-BE49-F238E27FC236}">
                    <a16:creationId xmlns:a16="http://schemas.microsoft.com/office/drawing/2014/main" id="{879924D5-B8AA-2016-9C11-1832DB28BEE2}"/>
                  </a:ext>
                </a:extLst>
              </p:cNvPr>
              <p:cNvSpPr/>
              <p:nvPr/>
            </p:nvSpPr>
            <p:spPr>
              <a:xfrm>
                <a:off x="5267747" y="1282538"/>
                <a:ext cx="752942" cy="845913"/>
              </a:xfrm>
              <a:custGeom>
                <a:avLst/>
                <a:gdLst/>
                <a:ahLst/>
                <a:cxnLst/>
                <a:rect l="l" t="t" r="r" b="b"/>
                <a:pathLst>
                  <a:path w="1239411" h="1415754" extrusionOk="0">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4">
                <a:extLst>
                  <a:ext uri="{FF2B5EF4-FFF2-40B4-BE49-F238E27FC236}">
                    <a16:creationId xmlns:a16="http://schemas.microsoft.com/office/drawing/2014/main" id="{DADAD003-6ABD-C915-690C-B17D37F577B5}"/>
                  </a:ext>
                </a:extLst>
              </p:cNvPr>
              <p:cNvSpPr/>
              <p:nvPr/>
            </p:nvSpPr>
            <p:spPr>
              <a:xfrm>
                <a:off x="5305338" y="1639931"/>
                <a:ext cx="71888" cy="107089"/>
              </a:xfrm>
              <a:custGeom>
                <a:avLst/>
                <a:gdLst/>
                <a:ahLst/>
                <a:cxnLst/>
                <a:rect l="l" t="t" r="r" b="b"/>
                <a:pathLst>
                  <a:path w="118334" h="179229" extrusionOk="0">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34">
                <a:extLst>
                  <a:ext uri="{FF2B5EF4-FFF2-40B4-BE49-F238E27FC236}">
                    <a16:creationId xmlns:a16="http://schemas.microsoft.com/office/drawing/2014/main" id="{A9996E66-63AF-9EC8-FC83-1427D36020AE}"/>
                  </a:ext>
                </a:extLst>
              </p:cNvPr>
              <p:cNvSpPr/>
              <p:nvPr/>
            </p:nvSpPr>
            <p:spPr>
              <a:xfrm>
                <a:off x="5958274" y="1631282"/>
                <a:ext cx="31942" cy="89449"/>
              </a:xfrm>
              <a:custGeom>
                <a:avLst/>
                <a:gdLst/>
                <a:ahLst/>
                <a:cxnLst/>
                <a:rect l="l" t="t" r="r" b="b"/>
                <a:pathLst>
                  <a:path w="52580" h="149706" extrusionOk="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34">
                <a:extLst>
                  <a:ext uri="{FF2B5EF4-FFF2-40B4-BE49-F238E27FC236}">
                    <a16:creationId xmlns:a16="http://schemas.microsoft.com/office/drawing/2014/main" id="{BF14B46E-1D4F-07CB-A029-C2131179DDDB}"/>
                  </a:ext>
                </a:extLst>
              </p:cNvPr>
              <p:cNvSpPr/>
              <p:nvPr/>
            </p:nvSpPr>
            <p:spPr>
              <a:xfrm>
                <a:off x="5331142" y="1301562"/>
                <a:ext cx="195427" cy="74136"/>
              </a:xfrm>
              <a:custGeom>
                <a:avLst/>
                <a:gdLst/>
                <a:ahLst/>
                <a:cxnLst/>
                <a:rect l="l" t="t" r="r" b="b"/>
                <a:pathLst>
                  <a:path w="321690" h="124077" extrusionOk="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4">
                <a:extLst>
                  <a:ext uri="{FF2B5EF4-FFF2-40B4-BE49-F238E27FC236}">
                    <a16:creationId xmlns:a16="http://schemas.microsoft.com/office/drawing/2014/main" id="{0807F1BB-3593-FCAB-EC6C-E2501B17C741}"/>
                  </a:ext>
                </a:extLst>
              </p:cNvPr>
              <p:cNvSpPr/>
              <p:nvPr/>
            </p:nvSpPr>
            <p:spPr>
              <a:xfrm>
                <a:off x="5704033" y="1258128"/>
                <a:ext cx="251773" cy="104773"/>
              </a:xfrm>
              <a:custGeom>
                <a:avLst/>
                <a:gdLst/>
                <a:ahLst/>
                <a:cxnLst/>
                <a:rect l="l" t="t" r="r" b="b"/>
                <a:pathLst>
                  <a:path w="414441" h="175353" extrusionOk="0">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4">
                <a:extLst>
                  <a:ext uri="{FF2B5EF4-FFF2-40B4-BE49-F238E27FC236}">
                    <a16:creationId xmlns:a16="http://schemas.microsoft.com/office/drawing/2014/main" id="{18D76830-FF00-D6CB-CB8F-2C806E180B20}"/>
                  </a:ext>
                </a:extLst>
              </p:cNvPr>
              <p:cNvSpPr/>
              <p:nvPr/>
            </p:nvSpPr>
            <p:spPr>
              <a:xfrm>
                <a:off x="5822012" y="1423380"/>
                <a:ext cx="135466" cy="84383"/>
              </a:xfrm>
              <a:custGeom>
                <a:avLst/>
                <a:gdLst/>
                <a:ahLst/>
                <a:cxnLst/>
                <a:rect l="l" t="t" r="r" b="b"/>
                <a:pathLst>
                  <a:path w="222989" h="141227" extrusionOk="0">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4">
                <a:extLst>
                  <a:ext uri="{FF2B5EF4-FFF2-40B4-BE49-F238E27FC236}">
                    <a16:creationId xmlns:a16="http://schemas.microsoft.com/office/drawing/2014/main" id="{BAE08CB1-B035-89C1-DAC1-74C9602CA2AD}"/>
                  </a:ext>
                </a:extLst>
              </p:cNvPr>
              <p:cNvSpPr/>
              <p:nvPr/>
            </p:nvSpPr>
            <p:spPr>
              <a:xfrm>
                <a:off x="5396277" y="1534851"/>
                <a:ext cx="580786" cy="629489"/>
              </a:xfrm>
              <a:custGeom>
                <a:avLst/>
                <a:gdLst/>
                <a:ahLst/>
                <a:cxnLst/>
                <a:rect l="l" t="t" r="r" b="b"/>
                <a:pathLst>
                  <a:path w="956026" h="1053538" extrusionOk="0">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4">
                <a:extLst>
                  <a:ext uri="{FF2B5EF4-FFF2-40B4-BE49-F238E27FC236}">
                    <a16:creationId xmlns:a16="http://schemas.microsoft.com/office/drawing/2014/main" id="{3B98AB88-4CDE-C3DD-101B-41B67C6D8C71}"/>
                  </a:ext>
                </a:extLst>
              </p:cNvPr>
              <p:cNvSpPr/>
              <p:nvPr/>
            </p:nvSpPr>
            <p:spPr>
              <a:xfrm>
                <a:off x="5514293" y="1950078"/>
                <a:ext cx="51692" cy="101328"/>
              </a:xfrm>
              <a:custGeom>
                <a:avLst/>
                <a:gdLst/>
                <a:ahLst/>
                <a:cxnLst/>
                <a:rect l="l" t="t" r="r" b="b"/>
                <a:pathLst>
                  <a:path w="85089" h="169586" extrusionOk="0">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4">
                <a:extLst>
                  <a:ext uri="{FF2B5EF4-FFF2-40B4-BE49-F238E27FC236}">
                    <a16:creationId xmlns:a16="http://schemas.microsoft.com/office/drawing/2014/main" id="{FBBD34E4-D901-C51A-C4A4-302B1F93E6CE}"/>
                  </a:ext>
                </a:extLst>
              </p:cNvPr>
              <p:cNvSpPr/>
              <p:nvPr/>
            </p:nvSpPr>
            <p:spPr>
              <a:xfrm>
                <a:off x="5677444" y="2066925"/>
                <a:ext cx="27357" cy="36958"/>
              </a:xfrm>
              <a:custGeom>
                <a:avLst/>
                <a:gdLst/>
                <a:ahLst/>
                <a:cxnLst/>
                <a:rect l="l" t="t" r="r" b="b"/>
                <a:pathLst>
                  <a:path w="45032" h="61855" extrusionOk="0">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4">
                <a:extLst>
                  <a:ext uri="{FF2B5EF4-FFF2-40B4-BE49-F238E27FC236}">
                    <a16:creationId xmlns:a16="http://schemas.microsoft.com/office/drawing/2014/main" id="{DAB4D95F-BF94-9640-9F80-1B1AA291AE57}"/>
                  </a:ext>
                </a:extLst>
              </p:cNvPr>
              <p:cNvSpPr/>
              <p:nvPr/>
            </p:nvSpPr>
            <p:spPr>
              <a:xfrm>
                <a:off x="5430722" y="1782350"/>
                <a:ext cx="13502" cy="49201"/>
              </a:xfrm>
              <a:custGeom>
                <a:avLst/>
                <a:gdLst/>
                <a:ahLst/>
                <a:cxnLst/>
                <a:rect l="l" t="t" r="r" b="b"/>
                <a:pathLst>
                  <a:path w="22225" h="82344" extrusionOk="0">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4">
                <a:extLst>
                  <a:ext uri="{FF2B5EF4-FFF2-40B4-BE49-F238E27FC236}">
                    <a16:creationId xmlns:a16="http://schemas.microsoft.com/office/drawing/2014/main" id="{CA9AD7FC-2CC4-BDA9-E009-181E786B38F6}"/>
                  </a:ext>
                </a:extLst>
              </p:cNvPr>
              <p:cNvSpPr/>
              <p:nvPr/>
            </p:nvSpPr>
            <p:spPr>
              <a:xfrm>
                <a:off x="5796959" y="2041884"/>
                <a:ext cx="71331" cy="58213"/>
              </a:xfrm>
              <a:custGeom>
                <a:avLst/>
                <a:gdLst/>
                <a:ahLst/>
                <a:cxnLst/>
                <a:rect l="l" t="t" r="r" b="b"/>
                <a:pathLst>
                  <a:path w="117418" h="97428" extrusionOk="0">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4">
                <a:extLst>
                  <a:ext uri="{FF2B5EF4-FFF2-40B4-BE49-F238E27FC236}">
                    <a16:creationId xmlns:a16="http://schemas.microsoft.com/office/drawing/2014/main" id="{AE452CB3-A0D1-C303-AB1F-E26830177FDD}"/>
                  </a:ext>
                </a:extLst>
              </p:cNvPr>
              <p:cNvSpPr/>
              <p:nvPr/>
            </p:nvSpPr>
            <p:spPr>
              <a:xfrm>
                <a:off x="5916539" y="1867156"/>
                <a:ext cx="11039" cy="45070"/>
              </a:xfrm>
              <a:custGeom>
                <a:avLst/>
                <a:gdLst/>
                <a:ahLst/>
                <a:cxnLst/>
                <a:rect l="l" t="t" r="r" b="b"/>
                <a:pathLst>
                  <a:path w="18172" h="75431" extrusionOk="0">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34">
                <a:extLst>
                  <a:ext uri="{FF2B5EF4-FFF2-40B4-BE49-F238E27FC236}">
                    <a16:creationId xmlns:a16="http://schemas.microsoft.com/office/drawing/2014/main" id="{2A7D4143-CAD4-0C39-A63E-CB28F43AFA3C}"/>
                  </a:ext>
                </a:extLst>
              </p:cNvPr>
              <p:cNvSpPr/>
              <p:nvPr/>
            </p:nvSpPr>
            <p:spPr>
              <a:xfrm>
                <a:off x="6603932" y="3269153"/>
                <a:ext cx="124534" cy="49906"/>
              </a:xfrm>
              <a:custGeom>
                <a:avLst/>
                <a:gdLst/>
                <a:ahLst/>
                <a:cxnLst/>
                <a:rect l="l" t="t" r="r" b="b"/>
                <a:pathLst>
                  <a:path w="204995" h="83524" extrusionOk="0">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34">
                <a:extLst>
                  <a:ext uri="{FF2B5EF4-FFF2-40B4-BE49-F238E27FC236}">
                    <a16:creationId xmlns:a16="http://schemas.microsoft.com/office/drawing/2014/main" id="{079CFE17-CA26-2461-CBBE-EE6ACE79A99F}"/>
                  </a:ext>
                </a:extLst>
              </p:cNvPr>
              <p:cNvSpPr/>
              <p:nvPr/>
            </p:nvSpPr>
            <p:spPr>
              <a:xfrm>
                <a:off x="6304411" y="2418320"/>
                <a:ext cx="519137" cy="1323399"/>
              </a:xfrm>
              <a:custGeom>
                <a:avLst/>
                <a:gdLst/>
                <a:ahLst/>
                <a:cxnLst/>
                <a:rect l="l" t="t" r="r" b="b"/>
                <a:pathLst>
                  <a:path w="854547" h="2214894" extrusionOk="0">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4">
                <a:extLst>
                  <a:ext uri="{FF2B5EF4-FFF2-40B4-BE49-F238E27FC236}">
                    <a16:creationId xmlns:a16="http://schemas.microsoft.com/office/drawing/2014/main" id="{ACBFC275-A298-30C0-93CD-5CEA6F69F4C8}"/>
                  </a:ext>
                </a:extLst>
              </p:cNvPr>
              <p:cNvSpPr/>
              <p:nvPr/>
            </p:nvSpPr>
            <p:spPr>
              <a:xfrm>
                <a:off x="6361832" y="2893959"/>
                <a:ext cx="46467" cy="193386"/>
              </a:xfrm>
              <a:custGeom>
                <a:avLst/>
                <a:gdLst/>
                <a:ahLst/>
                <a:cxnLst/>
                <a:rect l="l" t="t" r="r" b="b"/>
                <a:pathLst>
                  <a:path w="76489" h="323659" extrusionOk="0">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34">
                <a:extLst>
                  <a:ext uri="{FF2B5EF4-FFF2-40B4-BE49-F238E27FC236}">
                    <a16:creationId xmlns:a16="http://schemas.microsoft.com/office/drawing/2014/main" id="{2BF74F9C-D57A-7376-4040-3E2A23E2A459}"/>
                  </a:ext>
                </a:extLst>
              </p:cNvPr>
              <p:cNvSpPr/>
              <p:nvPr/>
            </p:nvSpPr>
            <p:spPr>
              <a:xfrm>
                <a:off x="6305616" y="3017983"/>
                <a:ext cx="366024" cy="250997"/>
              </a:xfrm>
              <a:custGeom>
                <a:avLst/>
                <a:gdLst/>
                <a:ahLst/>
                <a:cxnLst/>
                <a:rect l="l" t="t" r="r" b="b"/>
                <a:pathLst>
                  <a:path w="602509" h="420078" extrusionOk="0">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34">
                <a:extLst>
                  <a:ext uri="{FF2B5EF4-FFF2-40B4-BE49-F238E27FC236}">
                    <a16:creationId xmlns:a16="http://schemas.microsoft.com/office/drawing/2014/main" id="{D1197313-5916-3AD5-1112-8453F53FD0A1}"/>
                  </a:ext>
                </a:extLst>
              </p:cNvPr>
              <p:cNvSpPr/>
              <p:nvPr/>
            </p:nvSpPr>
            <p:spPr>
              <a:xfrm>
                <a:off x="6346240" y="3074050"/>
                <a:ext cx="211249" cy="179769"/>
              </a:xfrm>
              <a:custGeom>
                <a:avLst/>
                <a:gdLst/>
                <a:ahLst/>
                <a:cxnLst/>
                <a:rect l="l" t="t" r="r" b="b"/>
                <a:pathLst>
                  <a:path w="347735" h="300869" extrusionOk="0">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4">
                <a:extLst>
                  <a:ext uri="{FF2B5EF4-FFF2-40B4-BE49-F238E27FC236}">
                    <a16:creationId xmlns:a16="http://schemas.microsoft.com/office/drawing/2014/main" id="{62E9C421-CDD2-F8B8-3DDC-AC135082B13A}"/>
                  </a:ext>
                </a:extLst>
              </p:cNvPr>
              <p:cNvSpPr/>
              <p:nvPr/>
            </p:nvSpPr>
            <p:spPr>
              <a:xfrm>
                <a:off x="6432260" y="3122569"/>
                <a:ext cx="208265" cy="136684"/>
              </a:xfrm>
              <a:custGeom>
                <a:avLst/>
                <a:gdLst/>
                <a:ahLst/>
                <a:cxnLst/>
                <a:rect l="l" t="t" r="r" b="b"/>
                <a:pathLst>
                  <a:path w="342823" h="228759" extrusionOk="0">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34">
                <a:extLst>
                  <a:ext uri="{FF2B5EF4-FFF2-40B4-BE49-F238E27FC236}">
                    <a16:creationId xmlns:a16="http://schemas.microsoft.com/office/drawing/2014/main" id="{12814C89-57B3-72C3-E00B-8B80A281F610}"/>
                  </a:ext>
                </a:extLst>
              </p:cNvPr>
              <p:cNvSpPr/>
              <p:nvPr/>
            </p:nvSpPr>
            <p:spPr>
              <a:xfrm>
                <a:off x="6540314" y="3184301"/>
                <a:ext cx="103989" cy="81574"/>
              </a:xfrm>
              <a:custGeom>
                <a:avLst/>
                <a:gdLst/>
                <a:ahLst/>
                <a:cxnLst/>
                <a:rect l="l" t="t" r="r" b="b"/>
                <a:pathLst>
                  <a:path w="171175" h="136525" extrusionOk="0">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34">
                <a:extLst>
                  <a:ext uri="{FF2B5EF4-FFF2-40B4-BE49-F238E27FC236}">
                    <a16:creationId xmlns:a16="http://schemas.microsoft.com/office/drawing/2014/main" id="{F4B30BE9-4BED-C581-89CB-248BB5DBCF81}"/>
                  </a:ext>
                </a:extLst>
              </p:cNvPr>
              <p:cNvSpPr/>
              <p:nvPr/>
            </p:nvSpPr>
            <p:spPr>
              <a:xfrm>
                <a:off x="6603931" y="3269153"/>
                <a:ext cx="124536" cy="49904"/>
              </a:xfrm>
              <a:custGeom>
                <a:avLst/>
                <a:gdLst/>
                <a:ahLst/>
                <a:cxnLst/>
                <a:rect l="l" t="t" r="r" b="b"/>
                <a:pathLst>
                  <a:path w="204998" h="83521" extrusionOk="0">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34">
                <a:extLst>
                  <a:ext uri="{FF2B5EF4-FFF2-40B4-BE49-F238E27FC236}">
                    <a16:creationId xmlns:a16="http://schemas.microsoft.com/office/drawing/2014/main" id="{560891B9-7233-5B22-FACA-873827673ACA}"/>
                  </a:ext>
                </a:extLst>
              </p:cNvPr>
              <p:cNvSpPr/>
              <p:nvPr/>
            </p:nvSpPr>
            <p:spPr>
              <a:xfrm>
                <a:off x="7057566" y="1171236"/>
                <a:ext cx="778519" cy="1030097"/>
              </a:xfrm>
              <a:custGeom>
                <a:avLst/>
                <a:gdLst/>
                <a:ahLst/>
                <a:cxnLst/>
                <a:rect l="l" t="t" r="r" b="b"/>
                <a:pathLst>
                  <a:path w="1281512" h="1724011" extrusionOk="0">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4">
                <a:extLst>
                  <a:ext uri="{FF2B5EF4-FFF2-40B4-BE49-F238E27FC236}">
                    <a16:creationId xmlns:a16="http://schemas.microsoft.com/office/drawing/2014/main" id="{F5C00F26-A2EA-EA20-86E0-CE475507E105}"/>
                  </a:ext>
                </a:extLst>
              </p:cNvPr>
              <p:cNvSpPr/>
              <p:nvPr/>
            </p:nvSpPr>
            <p:spPr>
              <a:xfrm>
                <a:off x="7227200" y="1933100"/>
                <a:ext cx="389647" cy="743311"/>
              </a:xfrm>
              <a:custGeom>
                <a:avLst/>
                <a:gdLst/>
                <a:ahLst/>
                <a:cxnLst/>
                <a:rect l="l" t="t" r="r" b="b"/>
                <a:pathLst>
                  <a:path w="641394" h="1244035" extrusionOk="0">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4">
                <a:extLst>
                  <a:ext uri="{FF2B5EF4-FFF2-40B4-BE49-F238E27FC236}">
                    <a16:creationId xmlns:a16="http://schemas.microsoft.com/office/drawing/2014/main" id="{80B8C37C-381C-7216-8F38-58284EEE9ECD}"/>
                  </a:ext>
                </a:extLst>
              </p:cNvPr>
              <p:cNvSpPr/>
              <p:nvPr/>
            </p:nvSpPr>
            <p:spPr>
              <a:xfrm>
                <a:off x="7257054" y="1933100"/>
                <a:ext cx="359696" cy="294275"/>
              </a:xfrm>
              <a:custGeom>
                <a:avLst/>
                <a:gdLst/>
                <a:ahLst/>
                <a:cxnLst/>
                <a:rect l="l" t="t" r="r" b="b"/>
                <a:pathLst>
                  <a:path w="592093" h="492510" extrusionOk="0">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4">
                <a:extLst>
                  <a:ext uri="{FF2B5EF4-FFF2-40B4-BE49-F238E27FC236}">
                    <a16:creationId xmlns:a16="http://schemas.microsoft.com/office/drawing/2014/main" id="{187257DC-1DE3-134C-2F73-0AED2A25EB80}"/>
                  </a:ext>
                </a:extLst>
              </p:cNvPr>
              <p:cNvSpPr/>
              <p:nvPr/>
            </p:nvSpPr>
            <p:spPr>
              <a:xfrm>
                <a:off x="7168338" y="2045536"/>
                <a:ext cx="523503" cy="785877"/>
              </a:xfrm>
              <a:custGeom>
                <a:avLst/>
                <a:gdLst/>
                <a:ahLst/>
                <a:cxnLst/>
                <a:rect l="l" t="t" r="r" b="b"/>
                <a:pathLst>
                  <a:path w="861734" h="1315276" extrusionOk="0">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a:extLst>
                  <a:ext uri="{FF2B5EF4-FFF2-40B4-BE49-F238E27FC236}">
                    <a16:creationId xmlns:a16="http://schemas.microsoft.com/office/drawing/2014/main" id="{5CBA95E7-49FC-6641-6700-23CD10AACB71}"/>
                  </a:ext>
                </a:extLst>
              </p:cNvPr>
              <p:cNvSpPr/>
              <p:nvPr/>
            </p:nvSpPr>
            <p:spPr>
              <a:xfrm>
                <a:off x="7144798" y="1356781"/>
                <a:ext cx="589612" cy="793208"/>
              </a:xfrm>
              <a:custGeom>
                <a:avLst/>
                <a:gdLst/>
                <a:ahLst/>
                <a:cxnLst/>
                <a:rect l="l" t="t" r="r" b="b"/>
                <a:pathLst>
                  <a:path w="970554" h="1327545" extrusionOk="0">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34">
                <a:extLst>
                  <a:ext uri="{FF2B5EF4-FFF2-40B4-BE49-F238E27FC236}">
                    <a16:creationId xmlns:a16="http://schemas.microsoft.com/office/drawing/2014/main" id="{58E3FF5E-A603-CD75-7E04-BC4E494E99B5}"/>
                  </a:ext>
                </a:extLst>
              </p:cNvPr>
              <p:cNvSpPr/>
              <p:nvPr/>
            </p:nvSpPr>
            <p:spPr>
              <a:xfrm>
                <a:off x="7082042" y="1711645"/>
                <a:ext cx="113640" cy="186041"/>
              </a:xfrm>
              <a:custGeom>
                <a:avLst/>
                <a:gdLst/>
                <a:ahLst/>
                <a:cxnLst/>
                <a:rect l="l" t="t" r="r" b="b"/>
                <a:pathLst>
                  <a:path w="187062" h="311365" extrusionOk="0">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4">
                <a:extLst>
                  <a:ext uri="{FF2B5EF4-FFF2-40B4-BE49-F238E27FC236}">
                    <a16:creationId xmlns:a16="http://schemas.microsoft.com/office/drawing/2014/main" id="{AECDD7BB-F149-A685-EFB5-7505028A057E}"/>
                  </a:ext>
                </a:extLst>
              </p:cNvPr>
              <p:cNvSpPr/>
              <p:nvPr/>
            </p:nvSpPr>
            <p:spPr>
              <a:xfrm>
                <a:off x="7690607" y="1711645"/>
                <a:ext cx="113640" cy="186041"/>
              </a:xfrm>
              <a:custGeom>
                <a:avLst/>
                <a:gdLst/>
                <a:ahLst/>
                <a:cxnLst/>
                <a:rect l="l" t="t" r="r" b="b"/>
                <a:pathLst>
                  <a:path w="187061" h="311365" extrusionOk="0">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4">
                <a:extLst>
                  <a:ext uri="{FF2B5EF4-FFF2-40B4-BE49-F238E27FC236}">
                    <a16:creationId xmlns:a16="http://schemas.microsoft.com/office/drawing/2014/main" id="{3986EF36-3EF3-1AAA-B90E-98875566F1D1}"/>
                  </a:ext>
                </a:extLst>
              </p:cNvPr>
              <p:cNvSpPr/>
              <p:nvPr/>
            </p:nvSpPr>
            <p:spPr>
              <a:xfrm>
                <a:off x="7112488" y="1749752"/>
                <a:ext cx="64184" cy="95703"/>
              </a:xfrm>
              <a:custGeom>
                <a:avLst/>
                <a:gdLst/>
                <a:ahLst/>
                <a:cxnLst/>
                <a:rect l="l" t="t" r="r" b="b"/>
                <a:pathLst>
                  <a:path w="105653" h="160173" extrusionOk="0">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a:extLst>
                  <a:ext uri="{FF2B5EF4-FFF2-40B4-BE49-F238E27FC236}">
                    <a16:creationId xmlns:a16="http://schemas.microsoft.com/office/drawing/2014/main" id="{E5CF87AE-48CA-030A-0A32-7791C7093237}"/>
                  </a:ext>
                </a:extLst>
              </p:cNvPr>
              <p:cNvSpPr/>
              <p:nvPr/>
            </p:nvSpPr>
            <p:spPr>
              <a:xfrm>
                <a:off x="7707504" y="1749752"/>
                <a:ext cx="64185" cy="95703"/>
              </a:xfrm>
              <a:custGeom>
                <a:avLst/>
                <a:gdLst/>
                <a:ahLst/>
                <a:cxnLst/>
                <a:rect l="l" t="t" r="r" b="b"/>
                <a:pathLst>
                  <a:path w="105654" h="160173" extrusionOk="0">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4">
                <a:extLst>
                  <a:ext uri="{FF2B5EF4-FFF2-40B4-BE49-F238E27FC236}">
                    <a16:creationId xmlns:a16="http://schemas.microsoft.com/office/drawing/2014/main" id="{B26CBF6F-62EA-C5DA-6720-F7B49397935D}"/>
                  </a:ext>
                </a:extLst>
              </p:cNvPr>
              <p:cNvSpPr/>
              <p:nvPr/>
            </p:nvSpPr>
            <p:spPr>
              <a:xfrm>
                <a:off x="7136129" y="2391194"/>
                <a:ext cx="546913" cy="576173"/>
              </a:xfrm>
              <a:custGeom>
                <a:avLst/>
                <a:gdLst/>
                <a:ahLst/>
                <a:cxnLst/>
                <a:rect l="l" t="t" r="r" b="b"/>
                <a:pathLst>
                  <a:path w="900268" h="964307" extrusionOk="0">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4">
                <a:extLst>
                  <a:ext uri="{FF2B5EF4-FFF2-40B4-BE49-F238E27FC236}">
                    <a16:creationId xmlns:a16="http://schemas.microsoft.com/office/drawing/2014/main" id="{C461FD60-016B-0A04-36EB-F16400A4FBDA}"/>
                  </a:ext>
                </a:extLst>
              </p:cNvPr>
              <p:cNvSpPr/>
              <p:nvPr/>
            </p:nvSpPr>
            <p:spPr>
              <a:xfrm>
                <a:off x="6435075" y="2154069"/>
                <a:ext cx="1843263" cy="1893087"/>
              </a:xfrm>
              <a:custGeom>
                <a:avLst/>
                <a:gdLst/>
                <a:ahLst/>
                <a:cxnLst/>
                <a:rect l="l" t="t" r="r" b="b"/>
                <a:pathLst>
                  <a:path w="3034177" h="3168347" extrusionOk="0">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4">
                <a:extLst>
                  <a:ext uri="{FF2B5EF4-FFF2-40B4-BE49-F238E27FC236}">
                    <a16:creationId xmlns:a16="http://schemas.microsoft.com/office/drawing/2014/main" id="{318F3889-71BD-F55D-CF09-F23D2032053F}"/>
                  </a:ext>
                </a:extLst>
              </p:cNvPr>
              <p:cNvSpPr/>
              <p:nvPr/>
            </p:nvSpPr>
            <p:spPr>
              <a:xfrm>
                <a:off x="6692174" y="3041650"/>
                <a:ext cx="341256" cy="278932"/>
              </a:xfrm>
              <a:custGeom>
                <a:avLst/>
                <a:gdLst/>
                <a:ahLst/>
                <a:cxnLst/>
                <a:rect l="l" t="t" r="r" b="b"/>
                <a:pathLst>
                  <a:path w="561738" h="466832" extrusionOk="0">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4">
                <a:extLst>
                  <a:ext uri="{FF2B5EF4-FFF2-40B4-BE49-F238E27FC236}">
                    <a16:creationId xmlns:a16="http://schemas.microsoft.com/office/drawing/2014/main" id="{5ED376F8-F6C9-9BA1-5AC9-755DA79B40EE}"/>
                  </a:ext>
                </a:extLst>
              </p:cNvPr>
              <p:cNvSpPr/>
              <p:nvPr/>
            </p:nvSpPr>
            <p:spPr>
              <a:xfrm>
                <a:off x="6727697" y="3136682"/>
                <a:ext cx="92491" cy="112665"/>
              </a:xfrm>
              <a:custGeom>
                <a:avLst/>
                <a:gdLst/>
                <a:ahLst/>
                <a:cxnLst/>
                <a:rect l="l" t="t" r="r" b="b"/>
                <a:pathLst>
                  <a:path w="152248" h="188561" extrusionOk="0">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4">
                <a:extLst>
                  <a:ext uri="{FF2B5EF4-FFF2-40B4-BE49-F238E27FC236}">
                    <a16:creationId xmlns:a16="http://schemas.microsoft.com/office/drawing/2014/main" id="{0172BF00-5D07-26E2-1410-4F7BD14FEE69}"/>
                  </a:ext>
                </a:extLst>
              </p:cNvPr>
              <p:cNvSpPr/>
              <p:nvPr/>
            </p:nvSpPr>
            <p:spPr>
              <a:xfrm>
                <a:off x="6763292" y="3095220"/>
                <a:ext cx="107545" cy="135776"/>
              </a:xfrm>
              <a:custGeom>
                <a:avLst/>
                <a:gdLst/>
                <a:ahLst/>
                <a:cxnLst/>
                <a:rect l="l" t="t" r="r" b="b"/>
                <a:pathLst>
                  <a:path w="177029" h="227240" extrusionOk="0">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34">
                <a:extLst>
                  <a:ext uri="{FF2B5EF4-FFF2-40B4-BE49-F238E27FC236}">
                    <a16:creationId xmlns:a16="http://schemas.microsoft.com/office/drawing/2014/main" id="{1E7B769B-442A-6022-422B-2274047F05A3}"/>
                  </a:ext>
                </a:extLst>
              </p:cNvPr>
              <p:cNvSpPr/>
              <p:nvPr/>
            </p:nvSpPr>
            <p:spPr>
              <a:xfrm>
                <a:off x="6804221" y="3061910"/>
                <a:ext cx="121071" cy="148644"/>
              </a:xfrm>
              <a:custGeom>
                <a:avLst/>
                <a:gdLst/>
                <a:ahLst/>
                <a:cxnLst/>
                <a:rect l="l" t="t" r="r" b="b"/>
                <a:pathLst>
                  <a:path w="199294" h="248777" extrusionOk="0">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34">
                <a:extLst>
                  <a:ext uri="{FF2B5EF4-FFF2-40B4-BE49-F238E27FC236}">
                    <a16:creationId xmlns:a16="http://schemas.microsoft.com/office/drawing/2014/main" id="{F081F623-9046-E618-6249-FE0C8FD00F6C}"/>
                  </a:ext>
                </a:extLst>
              </p:cNvPr>
              <p:cNvSpPr/>
              <p:nvPr/>
            </p:nvSpPr>
            <p:spPr>
              <a:xfrm>
                <a:off x="7646996" y="3001541"/>
                <a:ext cx="648139" cy="525629"/>
              </a:xfrm>
              <a:custGeom>
                <a:avLst/>
                <a:gdLst/>
                <a:ahLst/>
                <a:cxnLst/>
                <a:rect l="l" t="t" r="r" b="b"/>
                <a:pathLst>
                  <a:path w="1066895" h="879714" extrusionOk="0">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4">
                <a:extLst>
                  <a:ext uri="{FF2B5EF4-FFF2-40B4-BE49-F238E27FC236}">
                    <a16:creationId xmlns:a16="http://schemas.microsoft.com/office/drawing/2014/main" id="{0F2CF1B9-61D7-49B8-FD06-640D87CAB5AB}"/>
                  </a:ext>
                </a:extLst>
              </p:cNvPr>
              <p:cNvSpPr/>
              <p:nvPr/>
            </p:nvSpPr>
            <p:spPr>
              <a:xfrm>
                <a:off x="8008613" y="3272158"/>
                <a:ext cx="246780" cy="31898"/>
              </a:xfrm>
              <a:custGeom>
                <a:avLst/>
                <a:gdLst/>
                <a:ahLst/>
                <a:cxnLst/>
                <a:rect l="l" t="t" r="r" b="b"/>
                <a:pathLst>
                  <a:path w="406223" h="53385" extrusionOk="0">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34">
                <a:extLst>
                  <a:ext uri="{FF2B5EF4-FFF2-40B4-BE49-F238E27FC236}">
                    <a16:creationId xmlns:a16="http://schemas.microsoft.com/office/drawing/2014/main" id="{DCE455B0-0893-6D38-AA0B-1EC04E4C3DDC}"/>
                  </a:ext>
                </a:extLst>
              </p:cNvPr>
              <p:cNvSpPr/>
              <p:nvPr/>
            </p:nvSpPr>
            <p:spPr>
              <a:xfrm>
                <a:off x="7989523" y="3207006"/>
                <a:ext cx="68508" cy="26376"/>
              </a:xfrm>
              <a:custGeom>
                <a:avLst/>
                <a:gdLst/>
                <a:ahLst/>
                <a:cxnLst/>
                <a:rect l="l" t="t" r="r" b="b"/>
                <a:pathLst>
                  <a:path w="112770" h="44144" extrusionOk="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4">
                <a:extLst>
                  <a:ext uri="{FF2B5EF4-FFF2-40B4-BE49-F238E27FC236}">
                    <a16:creationId xmlns:a16="http://schemas.microsoft.com/office/drawing/2014/main" id="{35FD32C0-3D8D-8B50-669A-2BEEC72A9EB2}"/>
                  </a:ext>
                </a:extLst>
              </p:cNvPr>
              <p:cNvSpPr/>
              <p:nvPr/>
            </p:nvSpPr>
            <p:spPr>
              <a:xfrm>
                <a:off x="7983638" y="3159694"/>
                <a:ext cx="311" cy="173"/>
              </a:xfrm>
              <a:custGeom>
                <a:avLst/>
                <a:gdLst/>
                <a:ahLst/>
                <a:cxnLst/>
                <a:rect l="l" t="t" r="r" b="b"/>
                <a:pathLst>
                  <a:path w="512" h="289" extrusionOk="0">
                    <a:moveTo>
                      <a:pt x="2942" y="2968"/>
                    </a:moveTo>
                    <a:lnTo>
                      <a:pt x="2961" y="2962"/>
                    </a:lnTo>
                    <a:cubicBezTo>
                      <a:pt x="3787" y="2543"/>
                      <a:pt x="3431" y="2625"/>
                      <a:pt x="2942" y="2968"/>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34">
                <a:extLst>
                  <a:ext uri="{FF2B5EF4-FFF2-40B4-BE49-F238E27FC236}">
                    <a16:creationId xmlns:a16="http://schemas.microsoft.com/office/drawing/2014/main" id="{ACFEE03B-48E1-CD68-B4E7-1C9B2B98DCB1}"/>
                  </a:ext>
                </a:extLst>
              </p:cNvPr>
              <p:cNvSpPr/>
              <p:nvPr/>
            </p:nvSpPr>
            <p:spPr>
              <a:xfrm>
                <a:off x="7973733" y="3152555"/>
                <a:ext cx="24329" cy="16475"/>
              </a:xfrm>
              <a:custGeom>
                <a:avLst/>
                <a:gdLst/>
                <a:ahLst/>
                <a:cxnLst/>
                <a:rect l="l" t="t" r="r" b="b"/>
                <a:pathLst>
                  <a:path w="40047" h="27573" extrusionOk="0">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34">
                <a:extLst>
                  <a:ext uri="{FF2B5EF4-FFF2-40B4-BE49-F238E27FC236}">
                    <a16:creationId xmlns:a16="http://schemas.microsoft.com/office/drawing/2014/main" id="{26171F6E-7A02-37A7-01E1-C43C84F77DBA}"/>
                  </a:ext>
                </a:extLst>
              </p:cNvPr>
              <p:cNvSpPr/>
              <p:nvPr/>
            </p:nvSpPr>
            <p:spPr>
              <a:xfrm>
                <a:off x="6715808" y="2350136"/>
                <a:ext cx="128526" cy="601273"/>
              </a:xfrm>
              <a:custGeom>
                <a:avLst/>
                <a:gdLst/>
                <a:ahLst/>
                <a:cxnLst/>
                <a:rect l="l" t="t" r="r" b="b"/>
                <a:pathLst>
                  <a:path w="211565" h="1006314" extrusionOk="0">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4">
                <a:extLst>
                  <a:ext uri="{FF2B5EF4-FFF2-40B4-BE49-F238E27FC236}">
                    <a16:creationId xmlns:a16="http://schemas.microsoft.com/office/drawing/2014/main" id="{8AC8EEE2-9DBF-3047-2F06-B1F3D84E3816}"/>
                  </a:ext>
                </a:extLst>
              </p:cNvPr>
              <p:cNvSpPr/>
              <p:nvPr/>
            </p:nvSpPr>
            <p:spPr>
              <a:xfrm>
                <a:off x="6525454" y="3206049"/>
                <a:ext cx="244746" cy="66848"/>
              </a:xfrm>
              <a:custGeom>
                <a:avLst/>
                <a:gdLst/>
                <a:ahLst/>
                <a:cxnLst/>
                <a:rect l="l" t="t" r="r" b="b"/>
                <a:pathLst>
                  <a:path w="402874" h="111879" extrusionOk="0">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34">
                <a:extLst>
                  <a:ext uri="{FF2B5EF4-FFF2-40B4-BE49-F238E27FC236}">
                    <a16:creationId xmlns:a16="http://schemas.microsoft.com/office/drawing/2014/main" id="{297A69C1-5898-67C9-FA56-EF4A983C454E}"/>
                  </a:ext>
                </a:extLst>
              </p:cNvPr>
              <p:cNvSpPr/>
              <p:nvPr/>
            </p:nvSpPr>
            <p:spPr>
              <a:xfrm>
                <a:off x="7037446" y="3319516"/>
                <a:ext cx="627064" cy="33315"/>
              </a:xfrm>
              <a:custGeom>
                <a:avLst/>
                <a:gdLst/>
                <a:ahLst/>
                <a:cxnLst/>
                <a:rect l="l" t="t" r="r" b="b"/>
                <a:pathLst>
                  <a:path w="1032204" h="55758" extrusionOk="0">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34">
                <a:extLst>
                  <a:ext uri="{FF2B5EF4-FFF2-40B4-BE49-F238E27FC236}">
                    <a16:creationId xmlns:a16="http://schemas.microsoft.com/office/drawing/2014/main" id="{7A88A1DC-999F-DF54-5F5E-001A249DA1AF}"/>
                  </a:ext>
                </a:extLst>
              </p:cNvPr>
              <p:cNvSpPr/>
              <p:nvPr/>
            </p:nvSpPr>
            <p:spPr>
              <a:xfrm>
                <a:off x="6766738" y="3536399"/>
                <a:ext cx="1203361" cy="512674"/>
              </a:xfrm>
              <a:custGeom>
                <a:avLst/>
                <a:gdLst/>
                <a:ahLst/>
                <a:cxnLst/>
                <a:rect l="l" t="t" r="r" b="b"/>
                <a:pathLst>
                  <a:path w="1980841" h="858031" extrusionOk="0">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34">
                <a:extLst>
                  <a:ext uri="{FF2B5EF4-FFF2-40B4-BE49-F238E27FC236}">
                    <a16:creationId xmlns:a16="http://schemas.microsoft.com/office/drawing/2014/main" id="{5CB154E1-5FED-7B3E-7F66-8C46B500F616}"/>
                  </a:ext>
                </a:extLst>
              </p:cNvPr>
              <p:cNvSpPr/>
              <p:nvPr/>
            </p:nvSpPr>
            <p:spPr>
              <a:xfrm>
                <a:off x="6979901" y="2151990"/>
                <a:ext cx="867443" cy="1195715"/>
              </a:xfrm>
              <a:custGeom>
                <a:avLst/>
                <a:gdLst/>
                <a:ahLst/>
                <a:cxnLst/>
                <a:rect l="l" t="t" r="r" b="b"/>
                <a:pathLst>
                  <a:path w="1427889" h="2001196" extrusionOk="0">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34">
                <a:extLst>
                  <a:ext uri="{FF2B5EF4-FFF2-40B4-BE49-F238E27FC236}">
                    <a16:creationId xmlns:a16="http://schemas.microsoft.com/office/drawing/2014/main" id="{1B9FDD3A-B0D2-3620-EC18-6E8F9D990198}"/>
                  </a:ext>
                </a:extLst>
              </p:cNvPr>
              <p:cNvSpPr/>
              <p:nvPr/>
            </p:nvSpPr>
            <p:spPr>
              <a:xfrm>
                <a:off x="7944548" y="2384514"/>
                <a:ext cx="120269" cy="672232"/>
              </a:xfrm>
              <a:custGeom>
                <a:avLst/>
                <a:gdLst/>
                <a:ahLst/>
                <a:cxnLst/>
                <a:rect l="l" t="t" r="r" b="b"/>
                <a:pathLst>
                  <a:path w="197974" h="1125075" extrusionOk="0">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34">
                <a:extLst>
                  <a:ext uri="{FF2B5EF4-FFF2-40B4-BE49-F238E27FC236}">
                    <a16:creationId xmlns:a16="http://schemas.microsoft.com/office/drawing/2014/main" id="{ADBD2C75-8ECC-8992-AE66-8B418ADBBD86}"/>
                  </a:ext>
                </a:extLst>
              </p:cNvPr>
              <p:cNvSpPr/>
              <p:nvPr/>
            </p:nvSpPr>
            <p:spPr>
              <a:xfrm>
                <a:off x="7617349" y="2800996"/>
                <a:ext cx="147816" cy="411124"/>
              </a:xfrm>
              <a:custGeom>
                <a:avLst/>
                <a:gdLst/>
                <a:ahLst/>
                <a:cxnLst/>
                <a:rect l="l" t="t" r="r" b="b"/>
                <a:pathLst>
                  <a:path w="243319" h="688074" extrusionOk="0">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34">
                <a:extLst>
                  <a:ext uri="{FF2B5EF4-FFF2-40B4-BE49-F238E27FC236}">
                    <a16:creationId xmlns:a16="http://schemas.microsoft.com/office/drawing/2014/main" id="{20AABA18-7C67-C6BE-BD3B-E53D940CCB6B}"/>
                  </a:ext>
                </a:extLst>
              </p:cNvPr>
              <p:cNvSpPr/>
              <p:nvPr/>
            </p:nvSpPr>
            <p:spPr>
              <a:xfrm>
                <a:off x="7738108" y="3187724"/>
                <a:ext cx="60765" cy="42678"/>
              </a:xfrm>
              <a:custGeom>
                <a:avLst/>
                <a:gdLst/>
                <a:ahLst/>
                <a:cxnLst/>
                <a:rect l="l" t="t" r="r" b="b"/>
                <a:pathLst>
                  <a:path w="100024" h="71428" extrusionOk="0">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34">
                <a:extLst>
                  <a:ext uri="{FF2B5EF4-FFF2-40B4-BE49-F238E27FC236}">
                    <a16:creationId xmlns:a16="http://schemas.microsoft.com/office/drawing/2014/main" id="{8F0D3924-302B-98DC-0C37-722DEFFBCDB0}"/>
                  </a:ext>
                </a:extLst>
              </p:cNvPr>
              <p:cNvSpPr/>
              <p:nvPr/>
            </p:nvSpPr>
            <p:spPr>
              <a:xfrm>
                <a:off x="7647169" y="2858409"/>
                <a:ext cx="267378" cy="338738"/>
              </a:xfrm>
              <a:custGeom>
                <a:avLst/>
                <a:gdLst/>
                <a:ahLst/>
                <a:cxnLst/>
                <a:rect l="l" t="t" r="r" b="b"/>
                <a:pathLst>
                  <a:path w="440129" h="566926" extrusionOk="0">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34">
                <a:extLst>
                  <a:ext uri="{FF2B5EF4-FFF2-40B4-BE49-F238E27FC236}">
                    <a16:creationId xmlns:a16="http://schemas.microsoft.com/office/drawing/2014/main" id="{30E13E1E-4510-FB06-EA42-2E074AD60437}"/>
                  </a:ext>
                </a:extLst>
              </p:cNvPr>
              <p:cNvSpPr/>
              <p:nvPr/>
            </p:nvSpPr>
            <p:spPr>
              <a:xfrm>
                <a:off x="7612828" y="3171272"/>
                <a:ext cx="62615" cy="39981"/>
              </a:xfrm>
              <a:custGeom>
                <a:avLst/>
                <a:gdLst/>
                <a:ahLst/>
                <a:cxnLst/>
                <a:rect l="l" t="t" r="r" b="b"/>
                <a:pathLst>
                  <a:path w="103070" h="66914" extrusionOk="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34">
                <a:extLst>
                  <a:ext uri="{FF2B5EF4-FFF2-40B4-BE49-F238E27FC236}">
                    <a16:creationId xmlns:a16="http://schemas.microsoft.com/office/drawing/2014/main" id="{3ADA7690-27A4-FBA5-87CF-5AE89670E358}"/>
                  </a:ext>
                </a:extLst>
              </p:cNvPr>
              <p:cNvSpPr/>
              <p:nvPr/>
            </p:nvSpPr>
            <p:spPr>
              <a:xfrm>
                <a:off x="7862176" y="2220938"/>
                <a:ext cx="32090" cy="231737"/>
              </a:xfrm>
              <a:custGeom>
                <a:avLst/>
                <a:gdLst/>
                <a:ahLst/>
                <a:cxnLst/>
                <a:rect l="l" t="t" r="r" b="b"/>
                <a:pathLst>
                  <a:path w="52823" h="387845" extrusionOk="0">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34">
                <a:extLst>
                  <a:ext uri="{FF2B5EF4-FFF2-40B4-BE49-F238E27FC236}">
                    <a16:creationId xmlns:a16="http://schemas.microsoft.com/office/drawing/2014/main" id="{4985C7A3-BABD-9140-6CBE-B27D64387F4E}"/>
                  </a:ext>
                </a:extLst>
              </p:cNvPr>
              <p:cNvSpPr/>
              <p:nvPr/>
            </p:nvSpPr>
            <p:spPr>
              <a:xfrm>
                <a:off x="7621109" y="2439438"/>
                <a:ext cx="325115" cy="470521"/>
              </a:xfrm>
              <a:custGeom>
                <a:avLst/>
                <a:gdLst/>
                <a:ahLst/>
                <a:cxnLst/>
                <a:rect l="l" t="t" r="r" b="b"/>
                <a:pathLst>
                  <a:path w="535169" h="787483" extrusionOk="0">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34">
                <a:extLst>
                  <a:ext uri="{FF2B5EF4-FFF2-40B4-BE49-F238E27FC236}">
                    <a16:creationId xmlns:a16="http://schemas.microsoft.com/office/drawing/2014/main" id="{116538E0-563E-8D0E-0997-B0E40B0BBB06}"/>
                  </a:ext>
                </a:extLst>
              </p:cNvPr>
              <p:cNvSpPr/>
              <p:nvPr/>
            </p:nvSpPr>
            <p:spPr>
              <a:xfrm>
                <a:off x="6927091" y="2220839"/>
                <a:ext cx="58338" cy="570185"/>
              </a:xfrm>
              <a:custGeom>
                <a:avLst/>
                <a:gdLst/>
                <a:ahLst/>
                <a:cxnLst/>
                <a:rect l="l" t="t" r="r" b="b"/>
                <a:pathLst>
                  <a:path w="96030" h="954285" extrusionOk="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34">
                <a:extLst>
                  <a:ext uri="{FF2B5EF4-FFF2-40B4-BE49-F238E27FC236}">
                    <a16:creationId xmlns:a16="http://schemas.microsoft.com/office/drawing/2014/main" id="{4F4D8FFD-777F-621A-7FB7-9E42E41C7622}"/>
                  </a:ext>
                </a:extLst>
              </p:cNvPr>
              <p:cNvSpPr/>
              <p:nvPr/>
            </p:nvSpPr>
            <p:spPr>
              <a:xfrm>
                <a:off x="6901031" y="2717170"/>
                <a:ext cx="159785" cy="186664"/>
              </a:xfrm>
              <a:custGeom>
                <a:avLst/>
                <a:gdLst/>
                <a:ahLst/>
                <a:cxnLst/>
                <a:rect l="l" t="t" r="r" b="b"/>
                <a:pathLst>
                  <a:path w="263020" h="312408" extrusionOk="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34">
                <a:extLst>
                  <a:ext uri="{FF2B5EF4-FFF2-40B4-BE49-F238E27FC236}">
                    <a16:creationId xmlns:a16="http://schemas.microsoft.com/office/drawing/2014/main" id="{4CF91B59-3B99-D8B7-1A5B-55C3956D078A}"/>
                  </a:ext>
                </a:extLst>
              </p:cNvPr>
              <p:cNvSpPr/>
              <p:nvPr/>
            </p:nvSpPr>
            <p:spPr>
              <a:xfrm>
                <a:off x="6928171" y="2758835"/>
                <a:ext cx="88685" cy="103603"/>
              </a:xfrm>
              <a:custGeom>
                <a:avLst/>
                <a:gdLst/>
                <a:ahLst/>
                <a:cxnLst/>
                <a:rect l="l" t="t" r="r" b="b"/>
                <a:pathLst>
                  <a:path w="145983" h="173394" extrusionOk="0">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34">
                <a:extLst>
                  <a:ext uri="{FF2B5EF4-FFF2-40B4-BE49-F238E27FC236}">
                    <a16:creationId xmlns:a16="http://schemas.microsoft.com/office/drawing/2014/main" id="{54628932-D604-38D2-BB02-AA6D0942976B}"/>
                  </a:ext>
                </a:extLst>
              </p:cNvPr>
              <p:cNvSpPr/>
              <p:nvPr/>
            </p:nvSpPr>
            <p:spPr>
              <a:xfrm>
                <a:off x="7352742" y="3146520"/>
                <a:ext cx="55106" cy="100651"/>
              </a:xfrm>
              <a:custGeom>
                <a:avLst/>
                <a:gdLst/>
                <a:ahLst/>
                <a:cxnLst/>
                <a:rect l="l" t="t" r="r" b="b"/>
                <a:pathLst>
                  <a:path w="90709" h="168453" extrusionOk="0">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40" name="Google Shape;740;p34">
              <a:extLst>
                <a:ext uri="{FF2B5EF4-FFF2-40B4-BE49-F238E27FC236}">
                  <a16:creationId xmlns:a16="http://schemas.microsoft.com/office/drawing/2014/main" id="{234B3675-46CB-6D33-41A2-4578EE7F6C59}"/>
                </a:ext>
              </a:extLst>
            </p:cNvPr>
            <p:cNvSpPr/>
            <p:nvPr/>
          </p:nvSpPr>
          <p:spPr>
            <a:xfrm>
              <a:off x="6518651" y="4409080"/>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34">
              <a:extLst>
                <a:ext uri="{FF2B5EF4-FFF2-40B4-BE49-F238E27FC236}">
                  <a16:creationId xmlns:a16="http://schemas.microsoft.com/office/drawing/2014/main" id="{513A966D-84C6-7ABC-63C1-DCE93DBD41BA}"/>
                </a:ext>
              </a:extLst>
            </p:cNvPr>
            <p:cNvSpPr/>
            <p:nvPr/>
          </p:nvSpPr>
          <p:spPr>
            <a:xfrm>
              <a:off x="8235850" y="1278599"/>
              <a:ext cx="389840" cy="38984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34">
              <a:extLst>
                <a:ext uri="{FF2B5EF4-FFF2-40B4-BE49-F238E27FC236}">
                  <a16:creationId xmlns:a16="http://schemas.microsoft.com/office/drawing/2014/main" id="{C7D4CE72-1ACF-3C89-F180-6FCE67D8C339}"/>
                </a:ext>
              </a:extLst>
            </p:cNvPr>
            <p:cNvSpPr/>
            <p:nvPr/>
          </p:nvSpPr>
          <p:spPr>
            <a:xfrm>
              <a:off x="7474436" y="515724"/>
              <a:ext cx="190055" cy="19005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34">
              <a:extLst>
                <a:ext uri="{FF2B5EF4-FFF2-40B4-BE49-F238E27FC236}">
                  <a16:creationId xmlns:a16="http://schemas.microsoft.com/office/drawing/2014/main" id="{B6C006E1-A304-9759-D8EB-4F3463AFC9FC}"/>
                </a:ext>
              </a:extLst>
            </p:cNvPr>
            <p:cNvSpPr/>
            <p:nvPr/>
          </p:nvSpPr>
          <p:spPr>
            <a:xfrm>
              <a:off x="4351875" y="2539174"/>
              <a:ext cx="280218" cy="280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97182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ctr"/>
            <a:r>
              <a:rPr lang="en-CA" sz="3200" dirty="0"/>
              <a:t>Lab Question, Hypothesis, Purpose</a:t>
            </a:r>
            <a:br>
              <a:rPr lang="en-CA" dirty="0"/>
            </a:br>
            <a:endParaRPr dirty="0"/>
          </a:p>
        </p:txBody>
      </p:sp>
      <p:sp>
        <p:nvSpPr>
          <p:cNvPr id="872" name="Google Shape;872;p38"/>
          <p:cNvSpPr txBox="1">
            <a:spLocks noGrp="1"/>
          </p:cNvSpPr>
          <p:nvPr>
            <p:ph type="subTitle" idx="1"/>
          </p:nvPr>
        </p:nvSpPr>
        <p:spPr>
          <a:xfrm>
            <a:off x="-248476" y="1882500"/>
            <a:ext cx="3388051" cy="1775100"/>
          </a:xfrm>
          <a:prstGeom prst="rect">
            <a:avLst/>
          </a:prstGeom>
        </p:spPr>
        <p:txBody>
          <a:bodyPr spcFirstLastPara="1" wrap="square" lIns="91425" tIns="91425" rIns="91425" bIns="91425" anchor="t" anchorCtr="0">
            <a:noAutofit/>
          </a:bodyPr>
          <a:lstStyle/>
          <a:p>
            <a:pPr>
              <a:lnSpc>
                <a:spcPct val="107000"/>
              </a:lnSpc>
              <a:spcAft>
                <a:spcPts val="800"/>
              </a:spcAft>
            </a:pPr>
            <a:r>
              <a:rPr lang="en-CA" sz="16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400" kern="100" dirty="0">
                <a:effectLst/>
                <a:latin typeface="Aptos" panose="020B0004020202020204" pitchFamily="34" charset="0"/>
                <a:ea typeface="Aptos" panose="020B0004020202020204" pitchFamily="34" charset="0"/>
                <a:cs typeface="Times New Roman" panose="02020603050405020304" pitchFamily="18" charset="0"/>
              </a:rPr>
              <a:t>Can an efficient machine learning technique be developed to identify safer alternatives to current opioids that have reduced side effects, and overdose risk for individuals with Opioid Use Disorder (OUD)?</a:t>
            </a:r>
          </a:p>
          <a:p>
            <a:pPr>
              <a:lnSpc>
                <a:spcPct val="107000"/>
              </a:lnSpc>
              <a:spcAft>
                <a:spcPts val="800"/>
              </a:spcAft>
            </a:pP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73" name="Google Shape;873;p38"/>
          <p:cNvSpPr txBox="1">
            <a:spLocks noGrp="1"/>
          </p:cNvSpPr>
          <p:nvPr>
            <p:ph type="subTitle" idx="2"/>
          </p:nvPr>
        </p:nvSpPr>
        <p:spPr>
          <a:xfrm>
            <a:off x="2621190" y="1882500"/>
            <a:ext cx="3539524" cy="2182604"/>
          </a:xfrm>
          <a:prstGeom prst="rect">
            <a:avLst/>
          </a:prstGeom>
        </p:spPr>
        <p:txBody>
          <a:bodyPr spcFirstLastPara="1" wrap="square" lIns="91425" tIns="91425" rIns="91425" bIns="91425" anchor="t" anchorCtr="0">
            <a:noAutofit/>
          </a:bodyPr>
          <a:lstStyle/>
          <a:p>
            <a:pPr>
              <a:lnSpc>
                <a:spcPct val="107000"/>
              </a:lnSpc>
              <a:spcAft>
                <a:spcPts val="800"/>
              </a:spcAft>
            </a:pPr>
            <a:r>
              <a:rPr lang="en-CA" sz="15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400" kern="100" dirty="0">
                <a:effectLst/>
                <a:latin typeface="Aptos" panose="020B0004020202020204" pitchFamily="34" charset="0"/>
                <a:ea typeface="Aptos" panose="020B0004020202020204" pitchFamily="34" charset="0"/>
                <a:cs typeface="Times New Roman" panose="02020603050405020304" pitchFamily="18" charset="0"/>
              </a:rPr>
              <a:t>If reliable machine learning models are built that can predict the binding between drugs and different proteins associated with the opioid receptor in the human body then, it is possible to find existing drugs that are safer substitutes to the existing opioids. </a:t>
            </a:r>
          </a:p>
          <a:p>
            <a:pPr marL="0" lvl="0" indent="0" algn="l" rtl="0">
              <a:spcBef>
                <a:spcPts val="0"/>
              </a:spcBef>
              <a:spcAft>
                <a:spcPts val="0"/>
              </a:spcAft>
              <a:buNone/>
            </a:pPr>
            <a:endParaRPr dirty="0"/>
          </a:p>
        </p:txBody>
      </p:sp>
      <p:sp>
        <p:nvSpPr>
          <p:cNvPr id="874" name="Google Shape;874;p38"/>
          <p:cNvSpPr txBox="1">
            <a:spLocks noGrp="1"/>
          </p:cNvSpPr>
          <p:nvPr>
            <p:ph type="subTitle" idx="3"/>
          </p:nvPr>
        </p:nvSpPr>
        <p:spPr>
          <a:xfrm>
            <a:off x="5713228" y="1833662"/>
            <a:ext cx="3445115" cy="2674387"/>
          </a:xfrm>
          <a:prstGeom prst="rect">
            <a:avLst/>
          </a:prstGeom>
        </p:spPr>
        <p:txBody>
          <a:bodyPr spcFirstLastPara="1" wrap="square" lIns="91425" tIns="91425" rIns="91425" bIns="91425" anchor="t" anchorCtr="0">
            <a:noAutofit/>
          </a:bodyPr>
          <a:lstStyle/>
          <a:p>
            <a:pPr>
              <a:lnSpc>
                <a:spcPct val="107000"/>
              </a:lnSpc>
              <a:spcAft>
                <a:spcPts val="800"/>
              </a:spcAft>
            </a:pPr>
            <a:r>
              <a:rPr lang="en-CA" sz="1400" kern="100" dirty="0">
                <a:effectLst/>
                <a:latin typeface="Aptos" panose="020B0004020202020204" pitchFamily="34" charset="0"/>
                <a:ea typeface="Aptos" panose="020B0004020202020204" pitchFamily="34" charset="0"/>
                <a:cs typeface="Times New Roman" panose="02020603050405020304" pitchFamily="18" charset="0"/>
              </a:rPr>
              <a:t>      The purpose of this project is to  leverage machine learning to repurpose existing drugs, offering healthcare providers a broader range of cost-effective treatment options tailored to individual medication needs, thereby taking a step towards the implementation of the BC Coroners' recommendation.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875" name="Google Shape;875;p38"/>
          <p:cNvSpPr txBox="1">
            <a:spLocks noGrp="1"/>
          </p:cNvSpPr>
          <p:nvPr>
            <p:ph type="subTitle" idx="4"/>
          </p:nvPr>
        </p:nvSpPr>
        <p:spPr>
          <a:xfrm>
            <a:off x="673918" y="1514979"/>
            <a:ext cx="2443800" cy="46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Lab Question</a:t>
            </a:r>
            <a:endParaRPr dirty="0"/>
          </a:p>
        </p:txBody>
      </p:sp>
      <p:sp>
        <p:nvSpPr>
          <p:cNvPr id="876" name="Google Shape;876;p38"/>
          <p:cNvSpPr txBox="1">
            <a:spLocks noGrp="1"/>
          </p:cNvSpPr>
          <p:nvPr>
            <p:ph type="subTitle" idx="5"/>
          </p:nvPr>
        </p:nvSpPr>
        <p:spPr>
          <a:xfrm>
            <a:off x="3763592" y="1514979"/>
            <a:ext cx="1524028" cy="46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Hypothesis</a:t>
            </a:r>
            <a:endParaRPr dirty="0"/>
          </a:p>
        </p:txBody>
      </p:sp>
      <p:sp>
        <p:nvSpPr>
          <p:cNvPr id="877" name="Google Shape;877;p38"/>
          <p:cNvSpPr txBox="1">
            <a:spLocks noGrp="1"/>
          </p:cNvSpPr>
          <p:nvPr>
            <p:ph type="subTitle" idx="6"/>
          </p:nvPr>
        </p:nvSpPr>
        <p:spPr>
          <a:xfrm>
            <a:off x="7086835" y="1514979"/>
            <a:ext cx="1145387" cy="46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a:t>
            </a:r>
            <a:endParaRPr dirty="0"/>
          </a:p>
        </p:txBody>
      </p:sp>
    </p:spTree>
  </p:cSld>
  <p:clrMapOvr>
    <a:masterClrMapping/>
  </p:clrMapOvr>
</p:sld>
</file>

<file path=ppt/theme/theme1.xml><?xml version="1.0" encoding="utf-8"?>
<a:theme xmlns:a="http://schemas.openxmlformats.org/drawingml/2006/main" name="Medical Collaboration Research by Slidesgo">
  <a:themeElements>
    <a:clrScheme name="Simple Light">
      <a:dk1>
        <a:srgbClr val="041834"/>
      </a:dk1>
      <a:lt1>
        <a:srgbClr val="E3F4FA"/>
      </a:lt1>
      <a:dk2>
        <a:srgbClr val="00648F"/>
      </a:dk2>
      <a:lt2>
        <a:srgbClr val="B6E3F1"/>
      </a:lt2>
      <a:accent1>
        <a:srgbClr val="6BC1D1"/>
      </a:accent1>
      <a:accent2>
        <a:srgbClr val="0596A2"/>
      </a:accent2>
      <a:accent3>
        <a:srgbClr val="F69380"/>
      </a:accent3>
      <a:accent4>
        <a:srgbClr val="E2583E"/>
      </a:accent4>
      <a:accent5>
        <a:srgbClr val="D6B6C8"/>
      </a:accent5>
      <a:accent6>
        <a:srgbClr val="FCFBF7"/>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9181</TotalTime>
  <Words>3883</Words>
  <Application>Microsoft Office PowerPoint</Application>
  <PresentationFormat>On-screen Show (16:9)</PresentationFormat>
  <Paragraphs>299</Paragraphs>
  <Slides>36</Slides>
  <Notes>36</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Aptos</vt:lpstr>
      <vt:lpstr>Courier New</vt:lpstr>
      <vt:lpstr>Anaheim</vt:lpstr>
      <vt:lpstr>Open Sans</vt:lpstr>
      <vt:lpstr>Wingdings</vt:lpstr>
      <vt:lpstr>Symbol</vt:lpstr>
      <vt:lpstr>Roboto</vt:lpstr>
      <vt:lpstr>Arial</vt:lpstr>
      <vt:lpstr>Raleway</vt:lpstr>
      <vt:lpstr>Calibri</vt:lpstr>
      <vt:lpstr>Raleway Black</vt:lpstr>
      <vt:lpstr>Medical Collaboration Research by Slidesgo</vt:lpstr>
      <vt:lpstr>AI-Driven Drug Screening for solving Substance Abuse </vt:lpstr>
      <vt:lpstr>Table of contents</vt:lpstr>
      <vt:lpstr>Abstract &amp; Introduction</vt:lpstr>
      <vt:lpstr>Abstract</vt:lpstr>
      <vt:lpstr>Introduction  </vt:lpstr>
      <vt:lpstr>Background Info</vt:lpstr>
      <vt:lpstr>Background Info</vt:lpstr>
      <vt:lpstr>Lab Question, Hypothesis, Purpose</vt:lpstr>
      <vt:lpstr>Lab Question, Hypothesis, Purpose </vt:lpstr>
      <vt:lpstr>Materials &amp; Procedure</vt:lpstr>
      <vt:lpstr>Materials </vt:lpstr>
      <vt:lpstr>Procedure: Part 1 - Understanding binding of proteins and ligands </vt:lpstr>
      <vt:lpstr>Procedure: Part 2 - Developing ML Models to predict binding of proteins and ligands </vt:lpstr>
      <vt:lpstr>Procedure: Part 2 - Developing ML Models to predict binding of proteins and ligands </vt:lpstr>
      <vt:lpstr>Procedure: Part 3 - Understanding the PPI network related to MOR </vt:lpstr>
      <vt:lpstr>Procedure: Part 3 - Understanding the PPI network related to MOR </vt:lpstr>
      <vt:lpstr>Procedure: Part 4 - Drug Screening </vt:lpstr>
      <vt:lpstr>Procedure: Part 4 - Drug Screening </vt:lpstr>
      <vt:lpstr>Procedure Part 4: Drug Screening </vt:lpstr>
      <vt:lpstr>Data &amp; Analysis</vt:lpstr>
      <vt:lpstr>Data &amp; Analysis: Part 1 - Understanding binding of proteins and ligands </vt:lpstr>
      <vt:lpstr>Data &amp; Analysis: Part 2 - Developing ML Models to predict binding of proteins and ligands  </vt:lpstr>
      <vt:lpstr>Data &amp; Analysis: Part 2 - Developing ML Models to predict binding of proteins and ligands  </vt:lpstr>
      <vt:lpstr>Data &amp; Analysis: Part 2 - Developing ML Models to predict binding of proteins and ligands  </vt:lpstr>
      <vt:lpstr>PowerPoint Presentation</vt:lpstr>
      <vt:lpstr>PowerPoint Presentation</vt:lpstr>
      <vt:lpstr>PowerPoint Presentation</vt:lpstr>
      <vt:lpstr>PowerPoint Presentation</vt:lpstr>
      <vt:lpstr>PowerPoint Presentation</vt:lpstr>
      <vt:lpstr>PowerPoint Presentation</vt:lpstr>
      <vt:lpstr>Future Improvements and Conclusion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Adhvik Chakraborty (Student)</cp:lastModifiedBy>
  <cp:revision>160</cp:revision>
  <dcterms:modified xsi:type="dcterms:W3CDTF">2025-01-17T07:53:33Z</dcterms:modified>
</cp:coreProperties>
</file>